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69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72" r:id="rId18"/>
    <p:sldId id="268" r:id="rId19"/>
    <p:sldId id="269" r:id="rId20"/>
    <p:sldId id="276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3"/>
            <p14:sldId id="274"/>
            <p14:sldId id="263"/>
            <p14:sldId id="264"/>
            <p14:sldId id="265"/>
            <p14:sldId id="266"/>
            <p14:sldId id="267"/>
            <p14:sldId id="272"/>
            <p14:sldId id="268"/>
            <p14:sldId id="269"/>
            <p14:sldId id="276"/>
            <p14:sldId id="277"/>
            <p14:sldId id="279"/>
            <p14:sldId id="278"/>
          </p14:sldIdLst>
        </p14:section>
        <p14:section name="Default Section" id="{3CCD4A8F-8825-45B0-9BDF-87E68BC2015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09" d="10000"/>
        <a:sy n="5809" d="10000"/>
      </p:scale>
      <p:origin x="0" y="-8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EFF6-1DDA-4410-8B32-FEA5FF4E2CC2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E8FC2-5F33-4C66-B615-58F8C196F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10/21/2016 8:28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1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0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8188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7804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973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335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7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282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5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74417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9061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2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0117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5226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264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8064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31487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40221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82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1970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2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9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fld id="{03173A4F-54E2-42AD-AEE7-525DC08E7D5E}" type="datetimeFigureOut">
              <a:rPr lang="en-US" sz="1765" smtClean="0">
                <a:solidFill>
                  <a:srgbClr val="505050"/>
                </a:solidFill>
              </a:rPr>
              <a:pPr defTabSz="914367">
                <a:defRPr/>
              </a:pPr>
              <a:t>10/21/2016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endParaRPr lang="en-US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07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14400" y="2130426"/>
            <a:ext cx="10363200" cy="14700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094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189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28494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37991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02121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1" cy="1362076"/>
          </a:xfrm>
          <a:prstGeom prst="rect">
            <a:avLst/>
          </a:prstGeom>
        </p:spPr>
        <p:txBody>
          <a:bodyPr/>
          <a:lstStyle>
            <a:lvl1pPr algn="l">
              <a:defRPr sz="5333" b="1" cap="all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1pPr>
            <a:lvl2pPr marL="0" indent="609498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2pPr>
            <a:lvl3pPr marL="0" indent="1218996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3pPr>
            <a:lvl4pPr marL="0" indent="1828494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4pPr>
            <a:lvl5pPr marL="0" indent="2437991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58580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733"/>
            </a:lvl1pPr>
            <a:lvl2pPr marL="1053923" indent="-444426">
              <a:spcBef>
                <a:spcPts val="800"/>
              </a:spcBef>
              <a:defRPr sz="3733"/>
            </a:lvl2pPr>
            <a:lvl3pPr marL="1645643" indent="-426647">
              <a:spcBef>
                <a:spcPts val="800"/>
              </a:spcBef>
              <a:defRPr sz="3733"/>
            </a:lvl3pPr>
            <a:lvl4pPr marL="2302547" indent="-474053">
              <a:spcBef>
                <a:spcPts val="800"/>
              </a:spcBef>
              <a:defRPr sz="3733"/>
            </a:lvl4pPr>
            <a:lvl5pPr marL="2912046" indent="-474053">
              <a:spcBef>
                <a:spcPts val="800"/>
              </a:spcBef>
              <a:defRPr sz="3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48371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67"/>
              </a:spcBef>
              <a:buSzTx/>
              <a:buFontTx/>
              <a:buNone/>
              <a:defRPr sz="3200" b="1"/>
            </a:lvl1pPr>
            <a:lvl2pPr marL="0" indent="609498">
              <a:spcBef>
                <a:spcPts val="667"/>
              </a:spcBef>
              <a:buSzTx/>
              <a:buFontTx/>
              <a:buNone/>
              <a:defRPr sz="3200" b="1"/>
            </a:lvl2pPr>
            <a:lvl3pPr marL="0" indent="1218996">
              <a:spcBef>
                <a:spcPts val="667"/>
              </a:spcBef>
              <a:buSzTx/>
              <a:buFontTx/>
              <a:buNone/>
              <a:defRPr sz="3200" b="1"/>
            </a:lvl3pPr>
            <a:lvl4pPr marL="0" indent="1828494">
              <a:spcBef>
                <a:spcPts val="667"/>
              </a:spcBef>
              <a:buSzTx/>
              <a:buFontTx/>
              <a:buNone/>
              <a:defRPr sz="3200" b="1"/>
            </a:lvl4pPr>
            <a:lvl5pPr marL="0" indent="2437991">
              <a:spcBef>
                <a:spcPts val="667"/>
              </a:spcBef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93368" y="1535113"/>
            <a:ext cx="5389035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90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19385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11588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099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5" cy="1162052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3"/>
          </p:nvPr>
        </p:nvSpPr>
        <p:spPr>
          <a:xfrm>
            <a:off x="609602" y="1435102"/>
            <a:ext cx="4011086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94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22166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54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2389718" y="5367338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66"/>
            </a:lvl1pPr>
            <a:lvl2pPr marL="0" indent="609498">
              <a:spcBef>
                <a:spcPts val="400"/>
              </a:spcBef>
              <a:buSzTx/>
              <a:buFontTx/>
              <a:buNone/>
              <a:defRPr sz="1866"/>
            </a:lvl2pPr>
            <a:lvl3pPr marL="0" indent="1218996">
              <a:spcBef>
                <a:spcPts val="400"/>
              </a:spcBef>
              <a:buSzTx/>
              <a:buFontTx/>
              <a:buNone/>
              <a:defRPr sz="1866"/>
            </a:lvl3pPr>
            <a:lvl4pPr marL="0" indent="1828494">
              <a:spcBef>
                <a:spcPts val="400"/>
              </a:spcBef>
              <a:buSzTx/>
              <a:buFontTx/>
              <a:buNone/>
              <a:defRPr sz="1866"/>
            </a:lvl4pPr>
            <a:lvl5pPr marL="0" indent="2437991">
              <a:spcBef>
                <a:spcPts val="400"/>
              </a:spcBef>
              <a:buSzTx/>
              <a:buFontTx/>
              <a:buNone/>
              <a:defRPr sz="186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10392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6169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32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704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3922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ransition spd="med"/>
  <p:txStyles>
    <p:titleStyle>
      <a:lvl1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124" marR="0" indent="-457124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044853" marR="0" indent="-435355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625328" marR="0" indent="-406332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316092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925590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535087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144586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754082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363580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96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94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91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89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8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85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83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ka.ms/DockerToolsForV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YoDock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ka.ms/DockerToolsForVSCode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2" y="1647113"/>
            <a:ext cx="11578757" cy="1792836"/>
          </a:xfrm>
        </p:spPr>
        <p:txBody>
          <a:bodyPr/>
          <a:lstStyle/>
          <a:p>
            <a:r>
              <a:rPr lang="en-US" dirty="0"/>
              <a:t>Evolving Service Costs Amortization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59010" y="3130192"/>
            <a:ext cx="7544846" cy="1792072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745" dirty="0"/>
              <a:t>Program Manager</a:t>
            </a:r>
          </a:p>
          <a:p>
            <a:r>
              <a:rPr lang="en-US" sz="2745" dirty="0"/>
              <a:t>Azure Developer Experiences</a:t>
            </a:r>
          </a:p>
          <a:p>
            <a:r>
              <a:rPr lang="en-US" sz="2353" dirty="0"/>
              <a:t>blogs.msdn.microsoft.com/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@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Steve.Lasker@Microsoft.com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78" y="279847"/>
            <a:ext cx="10971244" cy="1142838"/>
          </a:xfrm>
        </p:spPr>
        <p:txBody>
          <a:bodyPr/>
          <a:lstStyle/>
          <a:p>
            <a:pPr algn="l"/>
            <a:r>
              <a:rPr lang="en-US" dirty="0"/>
              <a:t>Instancing Multiple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78" y="1600461"/>
            <a:ext cx="9549046" cy="3379335"/>
          </a:xfrm>
        </p:spPr>
        <p:txBody>
          <a:bodyPr/>
          <a:lstStyle/>
          <a:p>
            <a:r>
              <a:rPr lang="en-US" dirty="0"/>
              <a:t>You need:</a:t>
            </a:r>
          </a:p>
          <a:p>
            <a:pPr lvl="1"/>
            <a:r>
              <a:rPr lang="en-US" dirty="0"/>
              <a:t>10 web front ends</a:t>
            </a:r>
          </a:p>
          <a:p>
            <a:pPr lvl="1"/>
            <a:r>
              <a:rPr lang="en-US" dirty="0"/>
              <a:t>8 API instances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Redis</a:t>
            </a:r>
            <a:r>
              <a:rPr lang="en-US" dirty="0"/>
              <a:t> Cache </a:t>
            </a:r>
          </a:p>
          <a:p>
            <a:pPr lvl="1"/>
            <a:r>
              <a:rPr lang="en-US" dirty="0"/>
              <a:t>1 Database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plasq.com/wp-content/uploads/2013/12/pear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0" y="1600461"/>
            <a:ext cx="4145660" cy="51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64" name="Group 563"/>
          <p:cNvGrpSpPr/>
          <p:nvPr/>
        </p:nvGrpSpPr>
        <p:grpSpPr>
          <a:xfrm>
            <a:off x="2134162" y="2108388"/>
            <a:ext cx="721037" cy="444217"/>
            <a:chOff x="2877183" y="2583280"/>
            <a:chExt cx="540854" cy="333210"/>
          </a:xfrm>
        </p:grpSpPr>
        <p:grpSp>
          <p:nvGrpSpPr>
            <p:cNvPr id="565" name="Group 56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568" name="Rectangle 56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70" name="Group 56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74" name="Straight Connector 57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5" name="Straight Connector 57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6" name="Straight Connector 57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7" name="Straight Connector 57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0" name="Straight Connector 57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1" name="Straight Connector 58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2" name="Straight Connector 58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71" name="Rectangle 57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66" name="Rectangle 56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56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3" name="Group 582"/>
          <p:cNvGrpSpPr/>
          <p:nvPr/>
        </p:nvGrpSpPr>
        <p:grpSpPr>
          <a:xfrm>
            <a:off x="1415243" y="4230538"/>
            <a:ext cx="721037" cy="444217"/>
            <a:chOff x="3240661" y="1005909"/>
            <a:chExt cx="540854" cy="333210"/>
          </a:xfrm>
        </p:grpSpPr>
        <p:grpSp>
          <p:nvGrpSpPr>
            <p:cNvPr id="584" name="Group 5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6" name="Rectangle 5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88" name="Group 5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6" name="Straight Connector 5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7" name="Straight Connector 5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8" name="Straight Connector 5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9" name="Straight Connector 5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0" name="Straight Connector 5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9" name="Rectangle 5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85" name="Rectangle 5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2134162" y="4230538"/>
            <a:ext cx="721037" cy="444217"/>
            <a:chOff x="3240661" y="1005909"/>
            <a:chExt cx="540854" cy="333210"/>
          </a:xfrm>
        </p:grpSpPr>
        <p:grpSp>
          <p:nvGrpSpPr>
            <p:cNvPr id="602" name="Group 6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4" name="Rectangle 6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06" name="Group 6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10" name="Straight Connector 6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7" name="Straight Connector 6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8" name="Straight Connector 6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7" name="Rectangle 6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03" name="Rectangle 6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2853082" y="4230538"/>
            <a:ext cx="721037" cy="444217"/>
            <a:chOff x="3240661" y="1005909"/>
            <a:chExt cx="540854" cy="333210"/>
          </a:xfrm>
        </p:grpSpPr>
        <p:grpSp>
          <p:nvGrpSpPr>
            <p:cNvPr id="620" name="Group 6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22" name="Rectangle 6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24" name="Group 6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28" name="Straight Connector 6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0" name="Straight Connector 6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1" name="Straight Connector 6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4" name="Straight Connector 6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5" name="Straight Connector 6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25" name="Rectangle 6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21" name="Rectangle 6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1426128" y="5645308"/>
            <a:ext cx="721037" cy="444217"/>
            <a:chOff x="3240661" y="1005909"/>
            <a:chExt cx="540854" cy="333210"/>
          </a:xfrm>
        </p:grpSpPr>
        <p:grpSp>
          <p:nvGrpSpPr>
            <p:cNvPr id="638" name="Group 6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40" name="Rectangle 6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42" name="Group 6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3" name="Straight Connector 6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3" name="Rectangle 6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39" name="Rectangle 6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2145047" y="5645308"/>
            <a:ext cx="721037" cy="444217"/>
            <a:chOff x="3240661" y="1005909"/>
            <a:chExt cx="540854" cy="333210"/>
          </a:xfrm>
        </p:grpSpPr>
        <p:grpSp>
          <p:nvGrpSpPr>
            <p:cNvPr id="656" name="Group 6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8" name="Rectangle 6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60" name="Group 6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4" name="Straight Connector 6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1" name="Straight Connector 6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2" name="Straight Connector 6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61" name="Rectangle 6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57" name="Rectangle 6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sp>
        <p:nvSpPr>
          <p:cNvPr id="673" name="Can 220"/>
          <p:cNvSpPr/>
          <p:nvPr/>
        </p:nvSpPr>
        <p:spPr>
          <a:xfrm>
            <a:off x="3053500" y="5645306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4" name="Group 673"/>
          <p:cNvGrpSpPr/>
          <p:nvPr/>
        </p:nvGrpSpPr>
        <p:grpSpPr>
          <a:xfrm>
            <a:off x="2134162" y="3523155"/>
            <a:ext cx="721037" cy="444217"/>
            <a:chOff x="2877183" y="2583280"/>
            <a:chExt cx="540854" cy="333210"/>
          </a:xfrm>
        </p:grpSpPr>
        <p:grpSp>
          <p:nvGrpSpPr>
            <p:cNvPr id="675" name="Group 67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78" name="Rectangle 67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0" name="Group 67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4" name="Straight Connector 68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9" name="Straight Connector 68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0" name="Straight Connector 68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1" name="Straight Connector 69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1" name="Rectangle 68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6" name="Rectangle 67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7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3" name="Group 692"/>
          <p:cNvGrpSpPr/>
          <p:nvPr/>
        </p:nvGrpSpPr>
        <p:grpSpPr>
          <a:xfrm>
            <a:off x="2134162" y="4937922"/>
            <a:ext cx="721037" cy="444217"/>
            <a:chOff x="2877183" y="2583280"/>
            <a:chExt cx="540854" cy="333210"/>
          </a:xfrm>
        </p:grpSpPr>
        <p:grpSp>
          <p:nvGrpSpPr>
            <p:cNvPr id="694" name="Group 69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97" name="Rectangle 69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99" name="Group 69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03" name="Straight Connector 70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4" name="Straight Connector 70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5" name="Straight Connector 70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6" name="Straight Connector 70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7" name="Straight Connector 70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8" name="Straight Connector 70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9" name="Straight Connector 70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0" name="Rectangle 69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95" name="Rectangle 69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9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2" name="Straight Arrow Connector 711"/>
          <p:cNvCxnSpPr>
            <a:stCxn id="569" idx="2"/>
            <a:endCxn id="756" idx="0"/>
          </p:cNvCxnSpPr>
          <p:nvPr/>
        </p:nvCxnSpPr>
        <p:spPr>
          <a:xfrm flipH="1">
            <a:off x="2492913" y="2504499"/>
            <a:ext cx="1921" cy="42700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3" name="Straight Arrow Connector 712"/>
          <p:cNvCxnSpPr>
            <a:stCxn id="758" idx="2"/>
            <a:endCxn id="677" idx="1"/>
          </p:cNvCxnSpPr>
          <p:nvPr/>
        </p:nvCxnSpPr>
        <p:spPr>
          <a:xfrm flipH="1">
            <a:off x="2491533" y="3211883"/>
            <a:ext cx="3301" cy="40082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4" name="Straight Arrow Connector 713"/>
          <p:cNvCxnSpPr>
            <a:stCxn id="677" idx="3"/>
            <a:endCxn id="603" idx="0"/>
          </p:cNvCxnSpPr>
          <p:nvPr/>
        </p:nvCxnSpPr>
        <p:spPr>
          <a:xfrm>
            <a:off x="2491534" y="3872004"/>
            <a:ext cx="1379" cy="47427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5" name="Straight Arrow Connector 714"/>
          <p:cNvCxnSpPr>
            <a:stCxn id="603" idx="2"/>
            <a:endCxn id="696" idx="1"/>
          </p:cNvCxnSpPr>
          <p:nvPr/>
        </p:nvCxnSpPr>
        <p:spPr>
          <a:xfrm flipH="1">
            <a:off x="2491534" y="4565733"/>
            <a:ext cx="1379" cy="46174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6" name="Straight Arrow Connector 715"/>
          <p:cNvCxnSpPr>
            <a:stCxn id="696" idx="3"/>
            <a:endCxn id="641" idx="0"/>
          </p:cNvCxnSpPr>
          <p:nvPr/>
        </p:nvCxnSpPr>
        <p:spPr>
          <a:xfrm flipH="1">
            <a:off x="1786800" y="5286772"/>
            <a:ext cx="704734" cy="40664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7" name="Straight Arrow Connector 716"/>
          <p:cNvCxnSpPr>
            <a:stCxn id="698" idx="2"/>
            <a:endCxn id="673" idx="1"/>
          </p:cNvCxnSpPr>
          <p:nvPr/>
        </p:nvCxnSpPr>
        <p:spPr>
          <a:xfrm>
            <a:off x="2494835" y="5334036"/>
            <a:ext cx="775655" cy="31127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18" name="Group 717"/>
          <p:cNvGrpSpPr/>
          <p:nvPr/>
        </p:nvGrpSpPr>
        <p:grpSpPr>
          <a:xfrm>
            <a:off x="696323" y="2815771"/>
            <a:ext cx="721037" cy="444217"/>
            <a:chOff x="3240661" y="1005909"/>
            <a:chExt cx="540854" cy="333210"/>
          </a:xfrm>
        </p:grpSpPr>
        <p:grpSp>
          <p:nvGrpSpPr>
            <p:cNvPr id="719" name="Group 7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1" name="Rectangle 7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3" name="Group 7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4" name="Rectangle 7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0" name="Rectangle 7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36" name="Group 735"/>
          <p:cNvGrpSpPr/>
          <p:nvPr/>
        </p:nvGrpSpPr>
        <p:grpSpPr>
          <a:xfrm>
            <a:off x="1415243" y="2815771"/>
            <a:ext cx="721037" cy="444217"/>
            <a:chOff x="3240661" y="1005909"/>
            <a:chExt cx="540854" cy="333210"/>
          </a:xfrm>
        </p:grpSpPr>
        <p:grpSp>
          <p:nvGrpSpPr>
            <p:cNvPr id="737" name="Group 7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39" name="Rectangle 7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1" name="Group 7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2" name="Rectangle 7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8" name="Rectangle 7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54" name="Group 753"/>
          <p:cNvGrpSpPr/>
          <p:nvPr/>
        </p:nvGrpSpPr>
        <p:grpSpPr>
          <a:xfrm>
            <a:off x="2134162" y="2815771"/>
            <a:ext cx="721037" cy="444217"/>
            <a:chOff x="3240661" y="1005909"/>
            <a:chExt cx="540854" cy="333210"/>
          </a:xfrm>
        </p:grpSpPr>
        <p:grpSp>
          <p:nvGrpSpPr>
            <p:cNvPr id="755" name="Group 7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7" name="Rectangle 7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59" name="Group 7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0" name="Rectangle 7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6" name="Rectangle 7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2853082" y="2815771"/>
            <a:ext cx="721037" cy="444217"/>
            <a:chOff x="3240661" y="1005909"/>
            <a:chExt cx="540854" cy="333210"/>
          </a:xfrm>
        </p:grpSpPr>
        <p:grpSp>
          <p:nvGrpSpPr>
            <p:cNvPr id="773" name="Group 77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5" name="Rectangle 77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7" name="Group 77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8" name="Rectangle 77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4" name="Rectangle 77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0" name="Group 789"/>
          <p:cNvGrpSpPr/>
          <p:nvPr/>
        </p:nvGrpSpPr>
        <p:grpSpPr>
          <a:xfrm>
            <a:off x="3572001" y="2815771"/>
            <a:ext cx="721037" cy="444217"/>
            <a:chOff x="3240661" y="1005909"/>
            <a:chExt cx="540854" cy="333210"/>
          </a:xfrm>
        </p:grpSpPr>
        <p:grpSp>
          <p:nvGrpSpPr>
            <p:cNvPr id="791" name="Group 79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3" name="Rectangle 79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5" name="Group 79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6" name="Rectangle 79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2" name="Rectangle 79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cxnSp>
        <p:nvCxnSpPr>
          <p:cNvPr id="808" name="Straight Arrow Connector 807"/>
          <p:cNvCxnSpPr>
            <a:stCxn id="758" idx="2"/>
            <a:endCxn id="605" idx="0"/>
          </p:cNvCxnSpPr>
          <p:nvPr/>
        </p:nvCxnSpPr>
        <p:spPr>
          <a:xfrm>
            <a:off x="2494834" y="3211883"/>
            <a:ext cx="0" cy="106676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9" name="Straight Arrow Connector 808"/>
          <p:cNvCxnSpPr>
            <a:stCxn id="603" idx="2"/>
            <a:endCxn id="659" idx="0"/>
          </p:cNvCxnSpPr>
          <p:nvPr/>
        </p:nvCxnSpPr>
        <p:spPr>
          <a:xfrm>
            <a:off x="2492913" y="4565732"/>
            <a:ext cx="12806" cy="112768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0" name="Straight Arrow Connector 809"/>
          <p:cNvCxnSpPr>
            <a:endCxn id="756" idx="0"/>
          </p:cNvCxnSpPr>
          <p:nvPr/>
        </p:nvCxnSpPr>
        <p:spPr>
          <a:xfrm>
            <a:off x="2485645" y="1753304"/>
            <a:ext cx="7269" cy="117820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1" name="Straight Arrow Connector 810"/>
          <p:cNvCxnSpPr>
            <a:stCxn id="605" idx="2"/>
            <a:endCxn id="673" idx="1"/>
          </p:cNvCxnSpPr>
          <p:nvPr/>
        </p:nvCxnSpPr>
        <p:spPr>
          <a:xfrm>
            <a:off x="2494835" y="4626650"/>
            <a:ext cx="775655" cy="101865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2" name="Straight Arrow Connector 811"/>
          <p:cNvCxnSpPr>
            <a:stCxn id="567" idx="3"/>
            <a:endCxn id="740" idx="0"/>
          </p:cNvCxnSpPr>
          <p:nvPr/>
        </p:nvCxnSpPr>
        <p:spPr>
          <a:xfrm flipH="1">
            <a:off x="1775914" y="2457237"/>
            <a:ext cx="71561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3" name="Straight Arrow Connector 812"/>
          <p:cNvCxnSpPr>
            <a:stCxn id="567" idx="3"/>
            <a:endCxn id="722" idx="0"/>
          </p:cNvCxnSpPr>
          <p:nvPr/>
        </p:nvCxnSpPr>
        <p:spPr>
          <a:xfrm flipH="1">
            <a:off x="1056995" y="2457237"/>
            <a:ext cx="143453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4" name="Straight Arrow Connector 813"/>
          <p:cNvCxnSpPr>
            <a:stCxn id="567" idx="3"/>
            <a:endCxn id="776" idx="0"/>
          </p:cNvCxnSpPr>
          <p:nvPr/>
        </p:nvCxnSpPr>
        <p:spPr>
          <a:xfrm>
            <a:off x="2491533" y="2457237"/>
            <a:ext cx="722220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5" name="Straight Arrow Connector 814"/>
          <p:cNvCxnSpPr>
            <a:stCxn id="567" idx="3"/>
            <a:endCxn id="794" idx="0"/>
          </p:cNvCxnSpPr>
          <p:nvPr/>
        </p:nvCxnSpPr>
        <p:spPr>
          <a:xfrm>
            <a:off x="2491534" y="2457237"/>
            <a:ext cx="1441139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6" name="Straight Arrow Connector 815"/>
          <p:cNvCxnSpPr>
            <a:endCxn id="567" idx="1"/>
          </p:cNvCxnSpPr>
          <p:nvPr/>
        </p:nvCxnSpPr>
        <p:spPr>
          <a:xfrm>
            <a:off x="2489278" y="1616347"/>
            <a:ext cx="2256" cy="581595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7" name="Straight Arrow Connector 816"/>
          <p:cNvCxnSpPr>
            <a:stCxn id="679" idx="2"/>
            <a:endCxn id="587" idx="0"/>
          </p:cNvCxnSpPr>
          <p:nvPr/>
        </p:nvCxnSpPr>
        <p:spPr>
          <a:xfrm flipH="1">
            <a:off x="1775915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8" name="Straight Arrow Connector 817"/>
          <p:cNvCxnSpPr>
            <a:stCxn id="679" idx="2"/>
            <a:endCxn id="623" idx="0"/>
          </p:cNvCxnSpPr>
          <p:nvPr/>
        </p:nvCxnSpPr>
        <p:spPr>
          <a:xfrm>
            <a:off x="2494834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9" name="Straight Arrow Connector 818"/>
          <p:cNvCxnSpPr>
            <a:stCxn id="698" idx="2"/>
            <a:endCxn id="659" idx="0"/>
          </p:cNvCxnSpPr>
          <p:nvPr/>
        </p:nvCxnSpPr>
        <p:spPr>
          <a:xfrm>
            <a:off x="2494834" y="5334034"/>
            <a:ext cx="10885" cy="35938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055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Load Balancing &amp; Fault Tolerance</a:t>
            </a:r>
          </a:p>
        </p:txBody>
      </p:sp>
      <p:sp>
        <p:nvSpPr>
          <p:cNvPr id="671" name="Can 220"/>
          <p:cNvSpPr/>
          <p:nvPr/>
        </p:nvSpPr>
        <p:spPr>
          <a:xfrm>
            <a:off x="5763608" y="6273397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2" name="Group 671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673" name="Rectangle 672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4" name="Flowchart: Alternate Process 673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676" name="Rectangle 675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7" name="Flowchart: Alternate Process 676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679" name="Rectangle 678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0" name="Flowchart: Alternate Process 679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681" name="Rectangle 680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682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3" name="Group 682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684" name="Group 6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86" name="Rectangle 6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8" name="Group 6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3" name="Straight Connector 6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4" name="Straight Connector 6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5" name="Straight Connector 6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6" name="Straight Connector 6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7" name="Straight Connector 6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8" name="Straight Connector 6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0" name="Straight Connector 6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9" name="Rectangle 6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85" name="Rectangle 6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01" name="Group 700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702" name="Group 7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04" name="Rectangle 7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06" name="Group 7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2" name="Straight Connector 7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3" name="Straight Connector 7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4" name="Straight Connector 7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5" name="Straight Connector 7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6" name="Straight Connector 7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7" name="Rectangle 7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03" name="Rectangle 7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19" name="Group 718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720" name="Group 7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2" name="Rectangle 7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5" name="Rectangle 7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1" name="Rectangle 7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37" name="Group 736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738" name="Group 7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40" name="Rectangle 7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2" name="Group 7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3" name="Rectangle 7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9" name="Rectangle 7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55" name="Group 754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756" name="Group 7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8" name="Rectangle 7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1" name="Rectangle 7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7" name="Rectangle 7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73" name="Group 772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774" name="Group 77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6" name="Rectangle 7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8" name="Group 7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9" name="Rectangle 7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5" name="Rectangle 77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1" name="Group 790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792" name="Group 79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4" name="Rectangle 79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6" name="Group 79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7" name="Rectangle 79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3" name="Rectangle 79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09" name="Group 808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810" name="Group 8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12" name="Rectangle 8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14" name="Group 8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15" name="Rectangle 8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11" name="Rectangle 8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828" name="Group 8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30" name="Rectangle 8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32" name="Group 8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0" name="Straight Connector 8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1" name="Straight Connector 8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2" name="Straight Connector 8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3" name="Straight Connector 8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4" name="Straight Connector 8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33" name="Rectangle 8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29" name="Rectangle 8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45" name="Group 844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846" name="Group 84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48" name="Rectangle 84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50" name="Group 84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51" name="Rectangle 85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47" name="Rectangle 84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864" name="Group 86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867" name="Rectangle 8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69" name="Group 8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8" name="Straight Connector 8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70" name="Rectangle 8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65" name="Rectangle 86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6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2" name="Group 881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883" name="Rectangle 882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8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5" name="Group 884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886" name="Rectangle 885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88" name="Group 887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889" name="Rectangle 888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891" name="Group 890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892" name="Rectangle 891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Distribution</a:t>
            </a:r>
          </a:p>
        </p:txBody>
      </p:sp>
      <p:grpSp>
        <p:nvGrpSpPr>
          <p:cNvPr id="1348" name="Group 1347"/>
          <p:cNvGrpSpPr/>
          <p:nvPr/>
        </p:nvGrpSpPr>
        <p:grpSpPr>
          <a:xfrm>
            <a:off x="8058295" y="2366323"/>
            <a:ext cx="3523328" cy="3234032"/>
            <a:chOff x="6043929" y="1774629"/>
            <a:chExt cx="2642871" cy="2425868"/>
          </a:xfrm>
        </p:grpSpPr>
        <p:grpSp>
          <p:nvGrpSpPr>
            <p:cNvPr id="1349" name="Group 1348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51" name="Group 1350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59" name="Rectangle 1358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0" name="Flowchart: Alternate Process 1359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52" name="Group 1351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57" name="Rectangle 1356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8" name="Flowchart: Alternate Process 1357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53" name="Group 1352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55" name="Rectangle 1354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6" name="Flowchart: Alternate Process 1355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54" name="Rectangle 1353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50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1" name="Group 1360"/>
          <p:cNvGrpSpPr/>
          <p:nvPr/>
        </p:nvGrpSpPr>
        <p:grpSpPr>
          <a:xfrm>
            <a:off x="8055620" y="2363282"/>
            <a:ext cx="3523328" cy="3234032"/>
            <a:chOff x="6043929" y="1774629"/>
            <a:chExt cx="2642871" cy="2425868"/>
          </a:xfrm>
        </p:grpSpPr>
        <p:grpSp>
          <p:nvGrpSpPr>
            <p:cNvPr id="1362" name="Group 1361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64" name="Group 1363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72" name="Rectangle 1371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3" name="Flowchart: Alternate Process 137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65" name="Group 1364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70" name="Rectangle 1369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1" name="Flowchart: Alternate Process 1370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66" name="Group 1365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68" name="Rectangle 1367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9" name="Flowchart: Alternate Process 136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67" name="Rectangle 1366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6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5" name="Group 1374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1376" name="Rectangle 1375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7" name="Flowchart: Alternate Process 1376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1378" name="Group 1377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1379" name="Rectangle 1378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0" name="Flowchart: Alternate Process 1379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1381" name="Group 1380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1382" name="Rectangle 1381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3" name="Flowchart: Alternate Process 1382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1384" name="Rectangle 1383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1385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6" name="Can 220"/>
          <p:cNvSpPr/>
          <p:nvPr/>
        </p:nvSpPr>
        <p:spPr>
          <a:xfrm>
            <a:off x="5782393" y="6171812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87" name="Group 1386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1388" name="Rectangle 1387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389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0" name="Group 1389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1391" name="Rectangle 1390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1394" name="Rectangle 1393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396" name="Group 1395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1397" name="Rectangle 1396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399" name="Group 1398"/>
          <p:cNvGrpSpPr/>
          <p:nvPr/>
        </p:nvGrpSpPr>
        <p:grpSpPr>
          <a:xfrm>
            <a:off x="667784" y="2366323"/>
            <a:ext cx="3523328" cy="3234032"/>
            <a:chOff x="500260" y="1774629"/>
            <a:chExt cx="2642871" cy="2425868"/>
          </a:xfrm>
        </p:grpSpPr>
        <p:grpSp>
          <p:nvGrpSpPr>
            <p:cNvPr id="1400" name="Group 1399"/>
            <p:cNvGrpSpPr/>
            <p:nvPr/>
          </p:nvGrpSpPr>
          <p:grpSpPr>
            <a:xfrm>
              <a:off x="500260" y="1885950"/>
              <a:ext cx="2642871" cy="2314547"/>
              <a:chOff x="500260" y="1885950"/>
              <a:chExt cx="2642871" cy="2314547"/>
            </a:xfrm>
          </p:grpSpPr>
          <p:grpSp>
            <p:nvGrpSpPr>
              <p:cNvPr id="1402" name="Group 1401"/>
              <p:cNvGrpSpPr/>
              <p:nvPr/>
            </p:nvGrpSpPr>
            <p:grpSpPr>
              <a:xfrm>
                <a:off x="500260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410" name="Rectangle 1409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11" name="Flowchart: Alternate Process 1410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403" name="Group 1402"/>
              <p:cNvGrpSpPr/>
              <p:nvPr/>
            </p:nvGrpSpPr>
            <p:grpSpPr>
              <a:xfrm>
                <a:off x="1902777" y="2371294"/>
                <a:ext cx="1135636" cy="1696328"/>
                <a:chOff x="7441367" y="1793260"/>
                <a:chExt cx="1135636" cy="1696328"/>
              </a:xfrm>
            </p:grpSpPr>
            <p:sp>
              <p:nvSpPr>
                <p:cNvPr id="1408" name="Rectangle 1407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9" name="Flowchart: Alternate Process 1408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404" name="Group 1403"/>
              <p:cNvGrpSpPr/>
              <p:nvPr/>
            </p:nvGrpSpPr>
            <p:grpSpPr>
              <a:xfrm>
                <a:off x="633701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406" name="Rectangle 1405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7" name="Flowchart: Alternate Process 1406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405" name="Rectangle 1404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401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2" name="Group 1411"/>
          <p:cNvGrpSpPr/>
          <p:nvPr/>
        </p:nvGrpSpPr>
        <p:grpSpPr>
          <a:xfrm>
            <a:off x="1600071" y="3495301"/>
            <a:ext cx="721037" cy="444217"/>
            <a:chOff x="2877183" y="2583280"/>
            <a:chExt cx="540854" cy="333210"/>
          </a:xfrm>
        </p:grpSpPr>
        <p:grpSp>
          <p:nvGrpSpPr>
            <p:cNvPr id="1413" name="Group 141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16" name="Rectangle 141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18" name="Group 141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22" name="Straight Connector 142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3" name="Straight Connector 142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4" name="Straight Connector 142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5" name="Straight Connector 142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6" name="Straight Connector 142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7" name="Straight Connector 142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8" name="Straight Connector 142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9" name="Straight Connector 142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30" name="Straight Connector 142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19" name="Rectangle 141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0" name="Rectangle 141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1" name="Rectangle 142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14" name="Rectangle 141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1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1" name="Group 1430"/>
          <p:cNvGrpSpPr/>
          <p:nvPr/>
        </p:nvGrpSpPr>
        <p:grpSpPr>
          <a:xfrm>
            <a:off x="3331177" y="3584855"/>
            <a:ext cx="557233" cy="557233"/>
            <a:chOff x="6631467" y="1985441"/>
            <a:chExt cx="417984" cy="417984"/>
          </a:xfrm>
        </p:grpSpPr>
        <p:sp>
          <p:nvSpPr>
            <p:cNvPr id="1432" name="Rectangle 1431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3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4" name="Group 1433"/>
          <p:cNvGrpSpPr/>
          <p:nvPr/>
        </p:nvGrpSpPr>
        <p:grpSpPr>
          <a:xfrm>
            <a:off x="2711457" y="3576533"/>
            <a:ext cx="557233" cy="557233"/>
            <a:chOff x="6098534" y="1990948"/>
            <a:chExt cx="417984" cy="417984"/>
          </a:xfrm>
        </p:grpSpPr>
        <p:sp>
          <p:nvSpPr>
            <p:cNvPr id="1435" name="Rectangle 1434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37" name="Group 1436"/>
          <p:cNvGrpSpPr/>
          <p:nvPr/>
        </p:nvGrpSpPr>
        <p:grpSpPr>
          <a:xfrm>
            <a:off x="2716544" y="4202342"/>
            <a:ext cx="557233" cy="557233"/>
            <a:chOff x="6102350" y="2460371"/>
            <a:chExt cx="417984" cy="417984"/>
          </a:xfrm>
        </p:grpSpPr>
        <p:sp>
          <p:nvSpPr>
            <p:cNvPr id="1438" name="Rectangle 1437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40" name="Group 1439"/>
          <p:cNvGrpSpPr/>
          <p:nvPr/>
        </p:nvGrpSpPr>
        <p:grpSpPr>
          <a:xfrm>
            <a:off x="3333787" y="4208588"/>
            <a:ext cx="557233" cy="557233"/>
            <a:chOff x="6637872" y="2461910"/>
            <a:chExt cx="417984" cy="417984"/>
          </a:xfrm>
        </p:grpSpPr>
        <p:sp>
          <p:nvSpPr>
            <p:cNvPr id="1441" name="Rectangle 1440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2" name="Rectangle 1441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43" name="Group 1442"/>
          <p:cNvGrpSpPr/>
          <p:nvPr/>
        </p:nvGrpSpPr>
        <p:grpSpPr>
          <a:xfrm>
            <a:off x="8989168" y="3936000"/>
            <a:ext cx="721037" cy="444217"/>
            <a:chOff x="3240661" y="1005909"/>
            <a:chExt cx="540854" cy="333210"/>
          </a:xfrm>
        </p:grpSpPr>
        <p:grpSp>
          <p:nvGrpSpPr>
            <p:cNvPr id="1444" name="Group 144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46" name="Rectangle 144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48" name="Group 144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52" name="Straight Connector 145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3" name="Straight Connector 145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4" name="Straight Connector 145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5" name="Straight Connector 145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6" name="Straight Connector 145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7" name="Straight Connector 145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8" name="Straight Connector 145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9" name="Straight Connector 145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60" name="Straight Connector 145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49" name="Rectangle 144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0" name="Rectangle 144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1" name="Rectangle 145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45" name="Rectangle 144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61" name="Group 1460"/>
          <p:cNvGrpSpPr/>
          <p:nvPr/>
        </p:nvGrpSpPr>
        <p:grpSpPr>
          <a:xfrm>
            <a:off x="8990582" y="3495301"/>
            <a:ext cx="721037" cy="444217"/>
            <a:chOff x="2877183" y="2583280"/>
            <a:chExt cx="540854" cy="333210"/>
          </a:xfrm>
        </p:grpSpPr>
        <p:grpSp>
          <p:nvGrpSpPr>
            <p:cNvPr id="1462" name="Group 1461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65" name="Rectangle 146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67" name="Group 146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71" name="Straight Connector 147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2" name="Straight Connector 147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3" name="Straight Connector 147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4" name="Straight Connector 147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5" name="Straight Connector 147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6" name="Straight Connector 147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7" name="Straight Connector 147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8" name="Straight Connector 147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9" name="Straight Connector 147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68" name="Rectangle 146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9" name="Rectangle 146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70" name="Rectangle 146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63" name="Rectangle 1462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6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0" name="Group 1479"/>
          <p:cNvGrpSpPr/>
          <p:nvPr/>
        </p:nvGrpSpPr>
        <p:grpSpPr>
          <a:xfrm>
            <a:off x="10721687" y="3584855"/>
            <a:ext cx="557233" cy="557233"/>
            <a:chOff x="6631467" y="1985441"/>
            <a:chExt cx="417984" cy="417984"/>
          </a:xfrm>
        </p:grpSpPr>
        <p:sp>
          <p:nvSpPr>
            <p:cNvPr id="1481" name="Rectangle 1480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8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3" name="Group 1482"/>
          <p:cNvGrpSpPr/>
          <p:nvPr/>
        </p:nvGrpSpPr>
        <p:grpSpPr>
          <a:xfrm>
            <a:off x="10101967" y="3576533"/>
            <a:ext cx="557233" cy="557233"/>
            <a:chOff x="6098534" y="1990948"/>
            <a:chExt cx="417984" cy="417984"/>
          </a:xfrm>
        </p:grpSpPr>
        <p:sp>
          <p:nvSpPr>
            <p:cNvPr id="1484" name="Rectangle 1483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86" name="Group 1485"/>
          <p:cNvGrpSpPr/>
          <p:nvPr/>
        </p:nvGrpSpPr>
        <p:grpSpPr>
          <a:xfrm>
            <a:off x="10107054" y="4202342"/>
            <a:ext cx="557233" cy="557233"/>
            <a:chOff x="6102350" y="2460371"/>
            <a:chExt cx="417984" cy="417984"/>
          </a:xfrm>
        </p:grpSpPr>
        <p:sp>
          <p:nvSpPr>
            <p:cNvPr id="1487" name="Rectangle 1486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724298" y="4208588"/>
            <a:ext cx="557233" cy="557233"/>
            <a:chOff x="6637872" y="2461910"/>
            <a:chExt cx="417984" cy="417984"/>
          </a:xfrm>
        </p:grpSpPr>
        <p:sp>
          <p:nvSpPr>
            <p:cNvPr id="1490" name="Rectangle 1489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92" name="Group 1491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1493" name="Group 149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95" name="Rectangle 149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97" name="Group 149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01" name="Straight Connector 150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2" name="Straight Connector 150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3" name="Straight Connector 150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4" name="Straight Connector 150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5" name="Straight Connector 150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6" name="Straight Connector 150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7" name="Straight Connector 150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8" name="Straight Connector 150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9" name="Straight Connector 150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98" name="Rectangle 149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9" name="Rectangle 149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00" name="Rectangle 149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94" name="Rectangle 149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10" name="Group 1509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1511" name="Group 151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3" name="Rectangle 151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15" name="Group 151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7" name="Straight Connector 152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6" name="Rectangle 151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8" name="Rectangle 151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12" name="Rectangle 151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28" name="Group 1527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1529" name="Group 152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1" name="Rectangle 153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33" name="Group 153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5" name="Straight Connector 154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4" name="Rectangle 153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6" name="Rectangle 153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30" name="Rectangle 152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46" name="Group 1545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1547" name="Group 154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49" name="Rectangle 154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0" name="Rectangle 154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51" name="Group 155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55" name="Straight Connector 155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6" name="Straight Connector 155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7" name="Straight Connector 155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8" name="Straight Connector 155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9" name="Straight Connector 155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0" name="Straight Connector 155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1" name="Straight Connector 156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2" name="Straight Connector 156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3" name="Straight Connector 156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52" name="Rectangle 155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3" name="Rectangle 155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4" name="Rectangle 155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48" name="Rectangle 154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64" name="Group 1563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7" name="Rectangle 15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69" name="Group 15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1" name="Straight Connector 15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70" name="Rectangle 15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2" name="Rectangle 15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66" name="Rectangle 156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82" name="Group 1581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1583" name="Group 158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85" name="Rectangle 158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87" name="Group 158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91" name="Straight Connector 159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2" name="Straight Connector 159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3" name="Straight Connector 159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4" name="Straight Connector 159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5" name="Straight Connector 159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6" name="Straight Connector 159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7" name="Straight Connector 159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8" name="Straight Connector 159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9" name="Straight Connector 159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88" name="Rectangle 158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9" name="Rectangle 158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90" name="Rectangle 158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84" name="Rectangle 158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00" name="Group 1599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1601" name="Group 160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3" name="Rectangle 160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05" name="Group 160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7" name="Straight Connector 161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6" name="Rectangle 160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8" name="Rectangle 160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02" name="Rectangle 160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18" name="Group 1617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1619" name="Group 16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21" name="Rectangle 16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23" name="Group 16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27" name="Straight Connector 16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8" name="Straight Connector 16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9" name="Straight Connector 16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0" name="Straight Connector 16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1" name="Straight Connector 16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2" name="Straight Connector 16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3" name="Straight Connector 16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4" name="Straight Connector 16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5" name="Straight Connector 16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24" name="Rectangle 16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5" name="Rectangle 16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6" name="Rectangle 16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20" name="Rectangle 16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36" name="Group 1635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1637" name="Group 16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9" name="Rectangle 16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41" name="Group 16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45" name="Straight Connector 16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6" name="Straight Connector 16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7" name="Straight Connector 16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8" name="Straight Connector 16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9" name="Straight Connector 16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0" name="Straight Connector 16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1" name="Straight Connector 16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2" name="Straight Connector 16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3" name="Straight Connector 16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42" name="Rectangle 16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3" name="Rectangle 16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4" name="Rectangle 16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38" name="Rectangle 16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54" name="Group 1653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1655" name="Group 16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7" name="Rectangle 16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59" name="Group 16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1" name="Straight Connector 16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0" name="Rectangle 16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2" name="Rectangle 16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56" name="Rectangle 16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72" name="Group 1671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1673" name="Group 167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676" name="Rectangle 16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78" name="Group 16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82" name="Straight Connector 16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3" name="Straight Connector 16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4" name="Straight Connector 16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5" name="Straight Connector 16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6" name="Straight Connector 16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7" name="Straight Connector 16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8" name="Straight Connector 16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9" name="Straight Connector 16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90" name="Straight Connector 16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79" name="Rectangle 16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0" name="Rectangle 16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1" name="Rectangle 16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74" name="Rectangle 167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67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1" name="Rectangle 1690"/>
          <p:cNvSpPr/>
          <p:nvPr/>
        </p:nvSpPr>
        <p:spPr>
          <a:xfrm>
            <a:off x="667783" y="1603072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Scheduling</a:t>
            </a:r>
          </a:p>
        </p:txBody>
      </p:sp>
      <p:sp>
        <p:nvSpPr>
          <p:cNvPr id="1692" name="Rectangle 1691"/>
          <p:cNvSpPr/>
          <p:nvPr/>
        </p:nvSpPr>
        <p:spPr>
          <a:xfrm>
            <a:off x="667783" y="1905390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Orchestration</a:t>
            </a:r>
          </a:p>
        </p:txBody>
      </p:sp>
      <p:grpSp>
        <p:nvGrpSpPr>
          <p:cNvPr id="1693" name="Group 1692"/>
          <p:cNvGrpSpPr/>
          <p:nvPr/>
        </p:nvGrpSpPr>
        <p:grpSpPr>
          <a:xfrm>
            <a:off x="670457" y="76114"/>
            <a:ext cx="3523328" cy="2210971"/>
            <a:chOff x="500260" y="1774629"/>
            <a:chExt cx="2642871" cy="1658464"/>
          </a:xfrm>
        </p:grpSpPr>
        <p:grpSp>
          <p:nvGrpSpPr>
            <p:cNvPr id="1694" name="Group 1693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696" name="Group 1695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04" name="Rectangle 1703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5" name="Flowchart: Alternate Process 1704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697" name="Group 1696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02" name="Rectangle 1701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3" name="Flowchart: Alternate Process 1702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698" name="Group 1697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00" name="Rectangle 1699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1" name="Flowchart: Alternate Process 1700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699" name="Rectangle 1698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695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6" name="Group 1705"/>
          <p:cNvGrpSpPr/>
          <p:nvPr/>
        </p:nvGrpSpPr>
        <p:grpSpPr>
          <a:xfrm>
            <a:off x="872968" y="1205092"/>
            <a:ext cx="721037" cy="444217"/>
            <a:chOff x="654170" y="903582"/>
            <a:chExt cx="540854" cy="333210"/>
          </a:xfrm>
        </p:grpSpPr>
        <p:grpSp>
          <p:nvGrpSpPr>
            <p:cNvPr id="1707" name="Group 1706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09" name="Group 1708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11" name="Rectangle 1710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13" name="Group 1712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17" name="Straight Connector 1716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8" name="Straight Connector 1717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9" name="Straight Connector 1718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0" name="Straight Connector 1719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1" name="Straight Connector 1720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2" name="Straight Connector 1721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5" name="Straight Connector 1724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4" name="Rectangle 1713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10" name="Rectangle 1709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08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6" name="Group 1725"/>
          <p:cNvGrpSpPr/>
          <p:nvPr/>
        </p:nvGrpSpPr>
        <p:grpSpPr>
          <a:xfrm>
            <a:off x="2591944" y="1224035"/>
            <a:ext cx="557233" cy="557233"/>
            <a:chOff x="1943585" y="917791"/>
            <a:chExt cx="417984" cy="417984"/>
          </a:xfrm>
        </p:grpSpPr>
        <p:sp>
          <p:nvSpPr>
            <p:cNvPr id="1727" name="Rectangle 1726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28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9" name="Group 1728"/>
          <p:cNvGrpSpPr/>
          <p:nvPr/>
        </p:nvGrpSpPr>
        <p:grpSpPr>
          <a:xfrm>
            <a:off x="1596508" y="1208083"/>
            <a:ext cx="721037" cy="444217"/>
            <a:chOff x="2877183" y="2583280"/>
            <a:chExt cx="540854" cy="333210"/>
          </a:xfrm>
        </p:grpSpPr>
        <p:grpSp>
          <p:nvGrpSpPr>
            <p:cNvPr id="1730" name="Group 1729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33" name="Rectangle 173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35" name="Group 173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39" name="Straight Connector 173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0" name="Straight Connector 173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1" name="Straight Connector 174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2" name="Straight Connector 174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3" name="Straight Connector 174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4" name="Straight Connector 174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5" name="Straight Connector 174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6" name="Straight Connector 174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7" name="Straight Connector 174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36" name="Rectangle 173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7" name="Rectangle 173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8" name="Rectangle 173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31" name="Rectangle 1730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3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8" name="Group 1747"/>
          <p:cNvGrpSpPr/>
          <p:nvPr/>
        </p:nvGrpSpPr>
        <p:grpSpPr>
          <a:xfrm>
            <a:off x="3251545" y="1224035"/>
            <a:ext cx="557233" cy="557233"/>
            <a:chOff x="6631467" y="1985441"/>
            <a:chExt cx="417984" cy="417984"/>
          </a:xfrm>
        </p:grpSpPr>
        <p:sp>
          <p:nvSpPr>
            <p:cNvPr id="1749" name="Rectangle 1748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5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1" name="Group 1750"/>
          <p:cNvGrpSpPr/>
          <p:nvPr/>
        </p:nvGrpSpPr>
        <p:grpSpPr>
          <a:xfrm>
            <a:off x="8055620" y="76114"/>
            <a:ext cx="3523328" cy="2210971"/>
            <a:chOff x="500260" y="1774629"/>
            <a:chExt cx="2642871" cy="1658464"/>
          </a:xfrm>
        </p:grpSpPr>
        <p:grpSp>
          <p:nvGrpSpPr>
            <p:cNvPr id="1752" name="Group 1751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754" name="Group 1753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62" name="Rectangle 1761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3" name="Flowchart: Alternate Process 176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755" name="Group 1754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60" name="Rectangle 1759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1" name="Flowchart: Alternate Process 1760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756" name="Group 1755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58" name="Rectangle 1757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59" name="Flowchart: Alternate Process 175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757" name="Rectangle 1756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75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4" name="Group 1763"/>
          <p:cNvGrpSpPr/>
          <p:nvPr/>
        </p:nvGrpSpPr>
        <p:grpSpPr>
          <a:xfrm>
            <a:off x="8258131" y="1205092"/>
            <a:ext cx="721037" cy="444217"/>
            <a:chOff x="654170" y="903582"/>
            <a:chExt cx="540854" cy="333210"/>
          </a:xfrm>
        </p:grpSpPr>
        <p:grpSp>
          <p:nvGrpSpPr>
            <p:cNvPr id="1765" name="Group 1764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67" name="Group 1766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69" name="Rectangle 1768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0" name="Rectangle 1769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71" name="Group 1770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75" name="Straight Connector 1774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6" name="Straight Connector 1775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7" name="Straight Connector 1776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8" name="Straight Connector 1777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9" name="Straight Connector 1778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0" name="Straight Connector 1779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1" name="Straight Connector 1780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2" name="Straight Connector 1781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3" name="Straight Connector 1782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72" name="Rectangle 1771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68" name="Rectangle 1767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66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4" name="Group 1783"/>
          <p:cNvGrpSpPr/>
          <p:nvPr/>
        </p:nvGrpSpPr>
        <p:grpSpPr>
          <a:xfrm>
            <a:off x="9977107" y="1224035"/>
            <a:ext cx="557233" cy="557233"/>
            <a:chOff x="1943585" y="917791"/>
            <a:chExt cx="417984" cy="417984"/>
          </a:xfrm>
        </p:grpSpPr>
        <p:sp>
          <p:nvSpPr>
            <p:cNvPr id="1785" name="Rectangle 1784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86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7" name="Group 1786"/>
          <p:cNvGrpSpPr/>
          <p:nvPr/>
        </p:nvGrpSpPr>
        <p:grpSpPr>
          <a:xfrm>
            <a:off x="8981671" y="1208083"/>
            <a:ext cx="721037" cy="444217"/>
            <a:chOff x="2877183" y="2583280"/>
            <a:chExt cx="540854" cy="333210"/>
          </a:xfrm>
        </p:grpSpPr>
        <p:grpSp>
          <p:nvGrpSpPr>
            <p:cNvPr id="1788" name="Group 1787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91" name="Rectangle 179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93" name="Group 179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97" name="Straight Connector 179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8" name="Straight Connector 179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9" name="Straight Connector 179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0" name="Straight Connector 179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1" name="Straight Connector 180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2" name="Straight Connector 180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3" name="Straight Connector 180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4" name="Straight Connector 180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5" name="Straight Connector 180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94" name="Rectangle 179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5" name="Rectangle 179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6" name="Rectangle 179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89" name="Rectangle 1788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9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6" name="Group 1805"/>
          <p:cNvGrpSpPr/>
          <p:nvPr/>
        </p:nvGrpSpPr>
        <p:grpSpPr>
          <a:xfrm>
            <a:off x="10636708" y="1224035"/>
            <a:ext cx="557233" cy="557233"/>
            <a:chOff x="6631467" y="1985441"/>
            <a:chExt cx="417984" cy="417984"/>
          </a:xfrm>
        </p:grpSpPr>
        <p:sp>
          <p:nvSpPr>
            <p:cNvPr id="1807" name="Rectangle 1806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808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12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9.87654E-7 L 0.24254 -0.127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63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3.45679E-6 L 0.24306 -0.1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64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44444E-6 3.45679E-6 L -0.30452 -0.128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6" y="-64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4444E-6 9.87654E-7 L -0.304 -0.1280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642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4444E-6 -2.71605E-6 L 0.00017 -0.128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-4.07407E-6 L -5.55556E-7 -0.128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1.11111E-6 L -0.30399 -0.258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129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24254 -0.12778 L -0.30434 9.87654E-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4" y="638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24306 -0.1284 L -0.36337 -0.064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" grpId="0" animBg="1"/>
      <p:bldP spid="16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8441281" y="2350061"/>
            <a:ext cx="522841" cy="4373146"/>
          </a:xfrm>
          <a:prstGeom prst="rect">
            <a:avLst/>
          </a:prstGeom>
          <a:pattFill prst="horzBrick">
            <a:fgClr>
              <a:schemeClr val="tx1"/>
            </a:fgClr>
            <a:bgClr>
              <a:schemeClr val="accent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236">
              <a:defRPr/>
            </a:pPr>
            <a:endParaRPr lang="en-US" sz="1766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04871" y="3736028"/>
            <a:ext cx="2879845" cy="2815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04873" y="5739877"/>
            <a:ext cx="2768394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91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Local Development Environment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1" y="424597"/>
              <a:ext cx="1159292" cy="324308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  <a:solidFill>
            <a:schemeClr val="bg1"/>
          </a:solidFill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grpFill/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7530737" y="3988678"/>
            <a:ext cx="550669" cy="550669"/>
            <a:chOff x="4609893" y="2672003"/>
            <a:chExt cx="472198" cy="472198"/>
          </a:xfrm>
        </p:grpSpPr>
        <p:sp>
          <p:nvSpPr>
            <p:cNvPr id="195" name="Rectangle 19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77" name="Group 176"/>
          <p:cNvGrpSpPr/>
          <p:nvPr/>
        </p:nvGrpSpPr>
        <p:grpSpPr>
          <a:xfrm>
            <a:off x="3150438" y="3742035"/>
            <a:ext cx="2453417" cy="1815655"/>
            <a:chOff x="4156031" y="3448050"/>
            <a:chExt cx="1711369" cy="1141340"/>
          </a:xfrm>
        </p:grpSpPr>
        <p:sp>
          <p:nvSpPr>
            <p:cNvPr id="178" name="Rectangle 177"/>
            <p:cNvSpPr/>
            <p:nvPr/>
          </p:nvSpPr>
          <p:spPr>
            <a:xfrm>
              <a:off x="4156031" y="3562350"/>
              <a:ext cx="1711369" cy="1027040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9" name="Flowchart: Alternate Process 178"/>
            <p:cNvSpPr/>
            <p:nvPr/>
          </p:nvSpPr>
          <p:spPr>
            <a:xfrm>
              <a:off x="4156032" y="3448050"/>
              <a:ext cx="527639" cy="17491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Client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  <p:sp>
        <p:nvSpPr>
          <p:cNvPr id="10" name="Cloud Callout 9"/>
          <p:cNvSpPr/>
          <p:nvPr/>
        </p:nvSpPr>
        <p:spPr bwMode="auto">
          <a:xfrm>
            <a:off x="1325601" y="1247719"/>
            <a:ext cx="2598866" cy="1613090"/>
          </a:xfrm>
          <a:prstGeom prst="cloudCallout">
            <a:avLst>
              <a:gd name="adj1" fmla="val -17341"/>
              <a:gd name="adj2" fmla="val 14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SCC</a:t>
            </a:r>
          </a:p>
        </p:txBody>
      </p:sp>
      <p:sp>
        <p:nvSpPr>
          <p:cNvPr id="12" name="Flowchart: Predefined Process 11"/>
          <p:cNvSpPr/>
          <p:nvPr/>
        </p:nvSpPr>
        <p:spPr bwMode="auto">
          <a:xfrm>
            <a:off x="2778817" y="2264141"/>
            <a:ext cx="1523474" cy="659382"/>
          </a:xfrm>
          <a:prstGeom prst="flowChartPredefinedProcess">
            <a:avLst/>
          </a:prstGeom>
          <a:solidFill>
            <a:srgbClr val="00B050"/>
          </a:solidFill>
          <a:ln w="3175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19660" y="2827740"/>
            <a:ext cx="1344241" cy="718931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Build</a:t>
            </a:r>
          </a:p>
        </p:txBody>
      </p:sp>
      <p:sp>
        <p:nvSpPr>
          <p:cNvPr id="14" name="Flowchart: Internal Storage 13"/>
          <p:cNvSpPr/>
          <p:nvPr/>
        </p:nvSpPr>
        <p:spPr bwMode="auto">
          <a:xfrm>
            <a:off x="6096859" y="5181797"/>
            <a:ext cx="1075394" cy="625310"/>
          </a:xfrm>
          <a:prstGeom prst="flowChartInternalStorage">
            <a:avLst/>
          </a:prstGeom>
          <a:solidFill>
            <a:srgbClr val="FF0000"/>
          </a:solidFill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Tests</a:t>
            </a:r>
          </a:p>
        </p:txBody>
      </p:sp>
      <p:sp>
        <p:nvSpPr>
          <p:cNvPr id="15" name="Notched Right Arrow 14"/>
          <p:cNvSpPr/>
          <p:nvPr/>
        </p:nvSpPr>
        <p:spPr bwMode="auto">
          <a:xfrm>
            <a:off x="4330707" y="3429234"/>
            <a:ext cx="16780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Compiled Code</a:t>
            </a:r>
          </a:p>
        </p:txBody>
      </p:sp>
      <p:sp>
        <p:nvSpPr>
          <p:cNvPr id="16" name="Notched Right Arrow 15"/>
          <p:cNvSpPr/>
          <p:nvPr/>
        </p:nvSpPr>
        <p:spPr bwMode="auto">
          <a:xfrm rot="2696506">
            <a:off x="5061346" y="2364655"/>
            <a:ext cx="21939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</a:t>
            </a: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compose.yml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7" name="Notched Right Arrow 16"/>
          <p:cNvSpPr/>
          <p:nvPr/>
        </p:nvSpPr>
        <p:spPr bwMode="auto">
          <a:xfrm rot="2700000">
            <a:off x="4685610" y="2448198"/>
            <a:ext cx="1981363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Base Image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050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15" y="5089824"/>
            <a:ext cx="897020" cy="7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265741" y="4711019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Docker-compose up</a:t>
            </a:r>
          </a:p>
        </p:txBody>
      </p:sp>
      <p:sp>
        <p:nvSpPr>
          <p:cNvPr id="34" name="Notched Right Arrow 33"/>
          <p:cNvSpPr/>
          <p:nvPr/>
        </p:nvSpPr>
        <p:spPr bwMode="auto">
          <a:xfrm rot="2722602">
            <a:off x="4756578" y="2679558"/>
            <a:ext cx="1322050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Dockerfile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5741" y="4217831"/>
            <a:ext cx="1796398" cy="327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build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51" name="Flowchart: Card 2050"/>
          <p:cNvSpPr/>
          <p:nvPr/>
        </p:nvSpPr>
        <p:spPr bwMode="auto">
          <a:xfrm>
            <a:off x="9012553" y="1499151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5" name="Flowchart: Card 44"/>
          <p:cNvSpPr/>
          <p:nvPr/>
        </p:nvSpPr>
        <p:spPr bwMode="auto">
          <a:xfrm>
            <a:off x="9017000" y="312428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6" name="Flowchart: Card 45"/>
          <p:cNvSpPr/>
          <p:nvPr/>
        </p:nvSpPr>
        <p:spPr bwMode="auto">
          <a:xfrm>
            <a:off x="8992824" y="485099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7" name="Notched Right Arrow 46"/>
          <p:cNvSpPr/>
          <p:nvPr/>
        </p:nvSpPr>
        <p:spPr bwMode="auto">
          <a:xfrm rot="17592330">
            <a:off x="-114411" y="3424870"/>
            <a:ext cx="245912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Push</a:t>
            </a:r>
          </a:p>
        </p:txBody>
      </p:sp>
      <p:sp>
        <p:nvSpPr>
          <p:cNvPr id="125" name="Flowchart: Card 124"/>
          <p:cNvSpPr/>
          <p:nvPr/>
        </p:nvSpPr>
        <p:spPr bwMode="auto">
          <a:xfrm>
            <a:off x="9021771" y="1995399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6" name="Flowchart: Card 125"/>
          <p:cNvSpPr/>
          <p:nvPr/>
        </p:nvSpPr>
        <p:spPr bwMode="auto">
          <a:xfrm>
            <a:off x="9029798" y="3625692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Stag.env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7" name="Flowchart: Card 126"/>
          <p:cNvSpPr/>
          <p:nvPr/>
        </p:nvSpPr>
        <p:spPr bwMode="auto">
          <a:xfrm>
            <a:off x="8991672" y="5344658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Prod.env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8" name="Flowchart: Card 127"/>
          <p:cNvSpPr/>
          <p:nvPr/>
        </p:nvSpPr>
        <p:spPr bwMode="auto">
          <a:xfrm>
            <a:off x="5067336" y="4016046"/>
            <a:ext cx="954288" cy="238777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37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Int.env</a:t>
            </a:r>
            <a:endParaRPr lang="en-US" sz="137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017443" y="3809314"/>
            <a:ext cx="2114051" cy="1955824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61" name="Group 160"/>
          <p:cNvGrpSpPr/>
          <p:nvPr/>
        </p:nvGrpSpPr>
        <p:grpSpPr>
          <a:xfrm>
            <a:off x="1367629" y="4684530"/>
            <a:ext cx="720935" cy="444155"/>
            <a:chOff x="1926169" y="1632181"/>
            <a:chExt cx="540854" cy="333210"/>
          </a:xfrm>
        </p:grpSpPr>
        <p:sp>
          <p:nvSpPr>
            <p:cNvPr id="162" name="Rectangle 1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198" name="Rectangle 197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06" name="Group 205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07" name="Rectangle 206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32" name="TextBox 231"/>
          <p:cNvSpPr txBox="1"/>
          <p:nvPr/>
        </p:nvSpPr>
        <p:spPr>
          <a:xfrm>
            <a:off x="3276862" y="5085037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22664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-0.00937 -0.3333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0.32084 -0.07037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500"/>
                            </p:stCondLst>
                            <p:childTnLst>
                              <p:par>
                                <p:cTn id="1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941 0.17253 0.16598 0.17747 0.32084 0.1821 " pathEditMode="fixed" rAng="0" ptsTypes="AA">
                                      <p:cBhvr>
                                        <p:cTn id="195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500"/>
                            </p:stCondLst>
                            <p:childTnLst>
                              <p:par>
                                <p:cTn id="20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500"/>
                            </p:stCondLst>
                            <p:childTnLst>
                              <p:par>
                                <p:cTn id="2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837 0.42809 0.16806 0.41852 0.32084 0.43025 " pathEditMode="fixed" rAng="0" ptsTypes="AA"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21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500"/>
                            </p:stCondLst>
                            <p:childTnLst>
                              <p:par>
                                <p:cTn id="2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000"/>
                            </p:stCondLst>
                            <p:childTnLst>
                              <p:par>
                                <p:cTn id="2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500"/>
                            </p:stCondLst>
                            <p:childTnLst>
                              <p:par>
                                <p:cTn id="2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14" grpId="0" animBg="1"/>
      <p:bldP spid="215" grpId="0" animBg="1"/>
      <p:bldP spid="209" grpId="0" animBg="1"/>
      <p:bldP spid="210" grpId="0" animBg="1"/>
      <p:bldP spid="201" grpId="0" animBg="1"/>
      <p:bldP spid="20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48" grpId="0" animBg="1"/>
      <p:bldP spid="34" grpId="0" animBg="1"/>
      <p:bldP spid="35" grpId="0" animBg="1"/>
      <p:bldP spid="2051" grpId="0" animBg="1"/>
      <p:bldP spid="45" grpId="0" animBg="1"/>
      <p:bldP spid="46" grpId="0" animBg="1"/>
      <p:bldP spid="47" grpId="0" animBg="1"/>
      <p:bldP spid="125" grpId="0" animBg="1"/>
      <p:bldP spid="126" grpId="0" animBg="1"/>
      <p:bldP spid="127" grpId="0" animBg="1"/>
      <p:bldP spid="128" grpId="0" animBg="1"/>
      <p:bldP spid="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63"/>
          <p:cNvSpPr/>
          <p:nvPr/>
        </p:nvSpPr>
        <p:spPr>
          <a:xfrm>
            <a:off x="8441614" y="2349906"/>
            <a:ext cx="522914" cy="4373767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5" name="Rectangle 564"/>
          <p:cNvSpPr/>
          <p:nvPr/>
        </p:nvSpPr>
        <p:spPr>
          <a:xfrm>
            <a:off x="8321084" y="2687460"/>
            <a:ext cx="669550" cy="8592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60952" rIns="0" rtlCol="0" anchor="ctr"/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6" name="Group 565"/>
          <p:cNvGrpSpPr/>
          <p:nvPr/>
        </p:nvGrpSpPr>
        <p:grpSpPr>
          <a:xfrm>
            <a:off x="6027689" y="3553594"/>
            <a:ext cx="2196305" cy="1348479"/>
            <a:chOff x="4520759" y="2665208"/>
            <a:chExt cx="1647463" cy="1011503"/>
          </a:xfrm>
        </p:grpSpPr>
        <p:sp>
          <p:nvSpPr>
            <p:cNvPr id="567" name="Rectangle 56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Flowchart: Alternate Process 56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Integration</a:t>
              </a: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7530899" y="3989346"/>
            <a:ext cx="550747" cy="550747"/>
            <a:chOff x="4609893" y="2672003"/>
            <a:chExt cx="472198" cy="472198"/>
          </a:xfrm>
        </p:grpSpPr>
        <p:sp>
          <p:nvSpPr>
            <p:cNvPr id="572" name="Rectangle 57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3" name="Picture 5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574" name="Group 573"/>
          <p:cNvGrpSpPr/>
          <p:nvPr/>
        </p:nvGrpSpPr>
        <p:grpSpPr>
          <a:xfrm>
            <a:off x="6670065" y="1091959"/>
            <a:ext cx="2267745" cy="1257949"/>
            <a:chOff x="304800" y="329375"/>
            <a:chExt cx="1701050" cy="943595"/>
          </a:xfrm>
        </p:grpSpPr>
        <p:sp>
          <p:nvSpPr>
            <p:cNvPr id="575" name="Rectangle 574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Flowchart: Alternate Process 575"/>
            <p:cNvSpPr/>
            <p:nvPr/>
          </p:nvSpPr>
          <p:spPr>
            <a:xfrm>
              <a:off x="304801" y="520305"/>
              <a:ext cx="11592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Registry</a:t>
              </a:r>
            </a:p>
          </p:txBody>
        </p:sp>
        <p:pic>
          <p:nvPicPr>
            <p:cNvPr id="577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8" name="Group 577"/>
          <p:cNvGrpSpPr/>
          <p:nvPr/>
        </p:nvGrpSpPr>
        <p:grpSpPr>
          <a:xfrm>
            <a:off x="9827104" y="4170044"/>
            <a:ext cx="2196305" cy="2001776"/>
            <a:chOff x="4156030" y="3457323"/>
            <a:chExt cx="1446249" cy="1096344"/>
          </a:xfrm>
        </p:grpSpPr>
        <p:sp>
          <p:nvSpPr>
            <p:cNvPr id="579" name="Rectangle 578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lowchart: Alternate Process 579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Production</a:t>
              </a:r>
            </a:p>
          </p:txBody>
        </p:sp>
      </p:grpSp>
      <p:sp>
        <p:nvSpPr>
          <p:cNvPr id="581" name="Rectangle 580"/>
          <p:cNvSpPr/>
          <p:nvPr/>
        </p:nvSpPr>
        <p:spPr>
          <a:xfrm>
            <a:off x="11237556" y="4597821"/>
            <a:ext cx="706350" cy="14655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2" name="Rectangle 581"/>
          <p:cNvSpPr/>
          <p:nvPr/>
        </p:nvSpPr>
        <p:spPr>
          <a:xfrm>
            <a:off x="9880831" y="4597820"/>
            <a:ext cx="1335699" cy="146557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3" name="Group 582"/>
          <p:cNvGrpSpPr/>
          <p:nvPr/>
        </p:nvGrpSpPr>
        <p:grpSpPr>
          <a:xfrm>
            <a:off x="9828768" y="2532443"/>
            <a:ext cx="2194641" cy="1586427"/>
            <a:chOff x="4156030" y="3507406"/>
            <a:chExt cx="1446249" cy="892047"/>
          </a:xfrm>
        </p:grpSpPr>
        <p:sp>
          <p:nvSpPr>
            <p:cNvPr id="584" name="Rectangle 583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lowchart: Alternate Process 584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Staging</a:t>
              </a:r>
            </a:p>
          </p:txBody>
        </p:sp>
      </p:grpSp>
      <p:sp>
        <p:nvSpPr>
          <p:cNvPr id="586" name="Rectangle 585"/>
          <p:cNvSpPr/>
          <p:nvPr/>
        </p:nvSpPr>
        <p:spPr>
          <a:xfrm>
            <a:off x="11239524" y="2896650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9882800" y="2896650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8" name="Group 587"/>
          <p:cNvGrpSpPr/>
          <p:nvPr/>
        </p:nvGrpSpPr>
        <p:grpSpPr>
          <a:xfrm>
            <a:off x="9823712" y="889360"/>
            <a:ext cx="2199700" cy="1511723"/>
            <a:chOff x="4156030" y="3457580"/>
            <a:chExt cx="1446249" cy="850991"/>
          </a:xfrm>
        </p:grpSpPr>
        <p:sp>
          <p:nvSpPr>
            <p:cNvPr id="589" name="Rectangle 588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lowchart: Alternate Process 589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Test</a:t>
              </a:r>
            </a:p>
          </p:txBody>
        </p:sp>
      </p:grpSp>
      <p:sp>
        <p:nvSpPr>
          <p:cNvPr id="591" name="Rectangle 590"/>
          <p:cNvSpPr/>
          <p:nvPr/>
        </p:nvSpPr>
        <p:spPr>
          <a:xfrm>
            <a:off x="11237556" y="1197494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9880831" y="1197493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4" name="Flowchart: Internal Storage 593"/>
          <p:cNvSpPr/>
          <p:nvPr/>
        </p:nvSpPr>
        <p:spPr bwMode="auto">
          <a:xfrm>
            <a:off x="6096001" y="5182045"/>
            <a:ext cx="1075546" cy="625399"/>
          </a:xfrm>
          <a:prstGeom prst="flowChartInternalStorage">
            <a:avLst/>
          </a:prstGeom>
          <a:solidFill>
            <a:srgbClr val="FF0000"/>
          </a:solidFill>
          <a:ln w="31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Tests</a:t>
            </a:r>
          </a:p>
        </p:txBody>
      </p:sp>
      <p:grpSp>
        <p:nvGrpSpPr>
          <p:cNvPr id="595" name="Group 594"/>
          <p:cNvGrpSpPr/>
          <p:nvPr/>
        </p:nvGrpSpPr>
        <p:grpSpPr>
          <a:xfrm>
            <a:off x="6132729" y="4278736"/>
            <a:ext cx="601162" cy="33700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96" name="Rectangle 5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9" name="Group 598"/>
          <p:cNvGrpSpPr/>
          <p:nvPr/>
        </p:nvGrpSpPr>
        <p:grpSpPr>
          <a:xfrm>
            <a:off x="6132061" y="3965095"/>
            <a:ext cx="601162" cy="33700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00" name="Rectangle 5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3" name="Group 602"/>
          <p:cNvGrpSpPr/>
          <p:nvPr/>
        </p:nvGrpSpPr>
        <p:grpSpPr>
          <a:xfrm>
            <a:off x="6731324" y="3964506"/>
            <a:ext cx="601162" cy="33700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04" name="Rectangle 6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07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39" y="5090060"/>
            <a:ext cx="897147" cy="7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8" name="Group 607"/>
          <p:cNvGrpSpPr/>
          <p:nvPr/>
        </p:nvGrpSpPr>
        <p:grpSpPr>
          <a:xfrm>
            <a:off x="6731324" y="4275939"/>
            <a:ext cx="601162" cy="33700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09" name="Rectangle 6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1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2" name="Group 611"/>
          <p:cNvGrpSpPr/>
          <p:nvPr/>
        </p:nvGrpSpPr>
        <p:grpSpPr>
          <a:xfrm>
            <a:off x="1016722" y="3809368"/>
            <a:ext cx="2114350" cy="1956101"/>
            <a:chOff x="936574" y="2585780"/>
            <a:chExt cx="1585987" cy="1467284"/>
          </a:xfrm>
        </p:grpSpPr>
        <p:sp>
          <p:nvSpPr>
            <p:cNvPr id="613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77013" rIns="0" bIns="-337494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Write/Edit</a:t>
              </a:r>
            </a:p>
          </p:txBody>
        </p:sp>
        <p:sp>
          <p:nvSpPr>
            <p:cNvPr id="614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5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616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7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Debug</a:t>
              </a:r>
            </a:p>
          </p:txBody>
        </p:sp>
        <p:sp>
          <p:nvSpPr>
            <p:cNvPr id="618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grpSp>
        <p:nvGrpSpPr>
          <p:cNvPr id="619" name="Group 618"/>
          <p:cNvGrpSpPr/>
          <p:nvPr/>
        </p:nvGrpSpPr>
        <p:grpSpPr>
          <a:xfrm>
            <a:off x="1366957" y="4684707"/>
            <a:ext cx="721037" cy="444217"/>
            <a:chOff x="1926169" y="1632181"/>
            <a:chExt cx="540854" cy="333210"/>
          </a:xfrm>
        </p:grpSpPr>
        <p:sp>
          <p:nvSpPr>
            <p:cNvPr id="620" name="Rectangle 61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2" name="Group 62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6" name="Straight Connector 62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7" name="Straight Connector 62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623" name="Rectangle 62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Rectangle 62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5" name="Group 634"/>
          <p:cNvGrpSpPr/>
          <p:nvPr/>
        </p:nvGrpSpPr>
        <p:grpSpPr>
          <a:xfrm>
            <a:off x="9946441" y="129258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36" name="Rectangle 63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9" name="Group 638"/>
          <p:cNvGrpSpPr/>
          <p:nvPr/>
        </p:nvGrpSpPr>
        <p:grpSpPr>
          <a:xfrm>
            <a:off x="10545323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40" name="Rectangle 63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9946441" y="1949303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44" name="Rectangle 64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7" name="Group 646"/>
          <p:cNvGrpSpPr/>
          <p:nvPr/>
        </p:nvGrpSpPr>
        <p:grpSpPr>
          <a:xfrm>
            <a:off x="10545572" y="1952233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48" name="Rectangle 64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1" name="Group 650"/>
          <p:cNvGrpSpPr/>
          <p:nvPr/>
        </p:nvGrpSpPr>
        <p:grpSpPr>
          <a:xfrm>
            <a:off x="10543402" y="1289417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52" name="Rectangle 65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9946441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56" name="Rectangle 65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7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8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9" name="Group 658"/>
          <p:cNvGrpSpPr/>
          <p:nvPr/>
        </p:nvGrpSpPr>
        <p:grpSpPr>
          <a:xfrm>
            <a:off x="9932953" y="2934785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60" name="Rectangle 65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10531836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64" name="Rectangle 66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9932953" y="3591508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68" name="Rectangle 66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9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0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1" name="Group 670"/>
          <p:cNvGrpSpPr/>
          <p:nvPr/>
        </p:nvGrpSpPr>
        <p:grpSpPr>
          <a:xfrm>
            <a:off x="10532084" y="3594438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72" name="Rectangle 67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10529914" y="2931622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76" name="Rectangle 67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9932953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0" name="Rectangle 67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1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2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3" name="Group 682"/>
          <p:cNvGrpSpPr/>
          <p:nvPr/>
        </p:nvGrpSpPr>
        <p:grpSpPr>
          <a:xfrm>
            <a:off x="9966807" y="4655963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84" name="Rectangle 68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7" name="Group 686"/>
          <p:cNvGrpSpPr/>
          <p:nvPr/>
        </p:nvGrpSpPr>
        <p:grpSpPr>
          <a:xfrm>
            <a:off x="10567801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8" name="Rectangle 68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9966807" y="5647177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92" name="Rectangle 69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3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4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5" name="Group 694"/>
          <p:cNvGrpSpPr/>
          <p:nvPr/>
        </p:nvGrpSpPr>
        <p:grpSpPr>
          <a:xfrm>
            <a:off x="10565935" y="5650107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96" name="Rectangle 6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9" name="Group 698"/>
          <p:cNvGrpSpPr/>
          <p:nvPr/>
        </p:nvGrpSpPr>
        <p:grpSpPr>
          <a:xfrm>
            <a:off x="10563765" y="465280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00" name="Rectangle 6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3" name="Group 702"/>
          <p:cNvGrpSpPr/>
          <p:nvPr/>
        </p:nvGrpSpPr>
        <p:grpSpPr>
          <a:xfrm>
            <a:off x="9968919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4" name="Rectangle 7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7" name="Group 706"/>
          <p:cNvGrpSpPr/>
          <p:nvPr/>
        </p:nvGrpSpPr>
        <p:grpSpPr>
          <a:xfrm>
            <a:off x="10567801" y="4985046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8" name="Rectangle 70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1" name="Group 710"/>
          <p:cNvGrpSpPr/>
          <p:nvPr/>
        </p:nvGrpSpPr>
        <p:grpSpPr>
          <a:xfrm>
            <a:off x="9966363" y="4986539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12" name="Rectangle 71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5" name="Group 714"/>
          <p:cNvGrpSpPr/>
          <p:nvPr/>
        </p:nvGrpSpPr>
        <p:grpSpPr>
          <a:xfrm>
            <a:off x="7419731" y="1706819"/>
            <a:ext cx="544423" cy="544423"/>
            <a:chOff x="4609893" y="2672003"/>
            <a:chExt cx="472198" cy="472198"/>
          </a:xfrm>
        </p:grpSpPr>
        <p:sp>
          <p:nvSpPr>
            <p:cNvPr id="716" name="Rectangle 715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7" name="Picture 7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18" name="Group 717"/>
          <p:cNvGrpSpPr/>
          <p:nvPr/>
        </p:nvGrpSpPr>
        <p:grpSpPr>
          <a:xfrm>
            <a:off x="11343515" y="1283578"/>
            <a:ext cx="550747" cy="550747"/>
            <a:chOff x="4609893" y="2672003"/>
            <a:chExt cx="472198" cy="472198"/>
          </a:xfrm>
        </p:grpSpPr>
        <p:sp>
          <p:nvSpPr>
            <p:cNvPr id="719" name="Rectangle 71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0" name="Picture 7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1" name="Group 720"/>
          <p:cNvGrpSpPr/>
          <p:nvPr/>
        </p:nvGrpSpPr>
        <p:grpSpPr>
          <a:xfrm>
            <a:off x="11343515" y="2898182"/>
            <a:ext cx="550747" cy="550747"/>
            <a:chOff x="4609893" y="2672003"/>
            <a:chExt cx="472198" cy="472198"/>
          </a:xfrm>
        </p:grpSpPr>
        <p:sp>
          <p:nvSpPr>
            <p:cNvPr id="722" name="Rectangle 72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3" name="Picture 7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4" name="Group 723"/>
          <p:cNvGrpSpPr/>
          <p:nvPr/>
        </p:nvGrpSpPr>
        <p:grpSpPr>
          <a:xfrm>
            <a:off x="11343515" y="4657964"/>
            <a:ext cx="550747" cy="550747"/>
            <a:chOff x="4609893" y="2672003"/>
            <a:chExt cx="472198" cy="472198"/>
          </a:xfrm>
        </p:grpSpPr>
        <p:sp>
          <p:nvSpPr>
            <p:cNvPr id="725" name="Rectangle 72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6" name="Picture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727" name="Rectangle 726"/>
          <p:cNvSpPr/>
          <p:nvPr/>
        </p:nvSpPr>
        <p:spPr>
          <a:xfrm>
            <a:off x="8339176" y="2622227"/>
            <a:ext cx="533050" cy="459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CD</a:t>
            </a:r>
          </a:p>
        </p:txBody>
      </p:sp>
      <p:sp>
        <p:nvSpPr>
          <p:cNvPr id="728" name="Rectangle 727"/>
          <p:cNvSpPr/>
          <p:nvPr/>
        </p:nvSpPr>
        <p:spPr>
          <a:xfrm>
            <a:off x="9041983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vert="vert270" lIns="60952" rIns="0"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Scheduling</a:t>
            </a:r>
          </a:p>
        </p:txBody>
      </p:sp>
      <p:sp>
        <p:nvSpPr>
          <p:cNvPr id="729" name="Rectangle 728"/>
          <p:cNvSpPr/>
          <p:nvPr/>
        </p:nvSpPr>
        <p:spPr>
          <a:xfrm>
            <a:off x="9448325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vert270" wrap="square" lIns="60952" tIns="60952" rIns="0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Orchestration</a:t>
            </a:r>
          </a:p>
        </p:txBody>
      </p:sp>
      <p:sp>
        <p:nvSpPr>
          <p:cNvPr id="730" name="Rectangle 729"/>
          <p:cNvSpPr/>
          <p:nvPr/>
        </p:nvSpPr>
        <p:spPr>
          <a:xfrm>
            <a:off x="204036" y="3736070"/>
            <a:ext cx="2880253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204036" y="5740203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Local Development Environment</a:t>
            </a:r>
          </a:p>
        </p:txBody>
      </p:sp>
      <p:sp>
        <p:nvSpPr>
          <p:cNvPr id="732" name="Rectangle 731"/>
          <p:cNvSpPr/>
          <p:nvPr/>
        </p:nvSpPr>
        <p:spPr>
          <a:xfrm>
            <a:off x="3855341" y="3195956"/>
            <a:ext cx="4415588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3895556" y="5119305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CI/Build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4" name="Rectangle 733"/>
          <p:cNvSpPr/>
          <p:nvPr/>
        </p:nvSpPr>
        <p:spPr>
          <a:xfrm>
            <a:off x="1016722" y="1209854"/>
            <a:ext cx="2985237" cy="191439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5" name="TextBox 734"/>
          <p:cNvSpPr txBox="1"/>
          <p:nvPr/>
        </p:nvSpPr>
        <p:spPr>
          <a:xfrm>
            <a:off x="1089518" y="2307434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SCC</a:t>
            </a:r>
          </a:p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6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</p:spTree>
    <p:extLst>
      <p:ext uri="{BB962C8B-B14F-4D97-AF65-F5344CB8AC3E}">
        <p14:creationId xmlns:p14="http://schemas.microsoft.com/office/powerpoint/2010/main" val="3723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243"/>
          <p:cNvSpPr/>
          <p:nvPr/>
        </p:nvSpPr>
        <p:spPr>
          <a:xfrm>
            <a:off x="1029427" y="84229"/>
            <a:ext cx="2933579" cy="1085686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endParaRPr lang="en-US" sz="2133" kern="0" dirty="0">
              <a:solidFill>
                <a:srgbClr val="3B505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2626421" y="580891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1017442" y="1247722"/>
            <a:ext cx="7874418" cy="3798132"/>
            <a:chOff x="761999" y="935326"/>
            <a:chExt cx="5907489" cy="2849407"/>
          </a:xfrm>
        </p:grpSpPr>
        <p:sp>
          <p:nvSpPr>
            <p:cNvPr id="202" name="Rectangle 201"/>
            <p:cNvSpPr/>
            <p:nvPr/>
          </p:nvSpPr>
          <p:spPr>
            <a:xfrm>
              <a:off x="4229848" y="2353447"/>
              <a:ext cx="2439640" cy="1431286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999" y="935326"/>
              <a:ext cx="3636841" cy="172988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403479" y="2621707"/>
              <a:ext cx="826782" cy="826782"/>
            </a:xfrm>
            <a:custGeom>
              <a:avLst/>
              <a:gdLst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826782 h 826782"/>
                <a:gd name="connsiteX4" fmla="*/ 0 w 826782"/>
                <a:gd name="connsiteY4" fmla="*/ 0 h 826782"/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0 h 8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82" h="826782">
                  <a:moveTo>
                    <a:pt x="0" y="0"/>
                  </a:moveTo>
                  <a:lnTo>
                    <a:pt x="826782" y="0"/>
                  </a:lnTo>
                  <a:lnTo>
                    <a:pt x="826782" y="826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50023" y="3619627"/>
            <a:ext cx="3553191" cy="2058283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9190" y="4139999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ASP.NET 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In Container Development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Edit &amp; Refresh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Breakpoint Debugging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953893" y="5601270"/>
            <a:ext cx="3415399" cy="1261550"/>
          </a:xfrm>
          <a:prstGeom prst="rect">
            <a:avLst/>
          </a:prstGeom>
          <a:solidFill>
            <a:srgbClr val="137BC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969674" y="128625"/>
            <a:ext cx="6220599" cy="2958221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950112" y="2608827"/>
            <a:ext cx="3240159" cy="4248204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0" y="408051"/>
              <a:ext cx="1245789" cy="34085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Azure </a:t>
              </a:r>
              <a:b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</a:br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03" y="5708720"/>
            <a:ext cx="319372" cy="319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4716" y="5704769"/>
            <a:ext cx="1601664" cy="316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791" hangingPunct="0"/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Code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597238" y="4506571"/>
            <a:ext cx="995034" cy="920559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1028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064761" y="1333505"/>
            <a:ext cx="399596" cy="37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369764" y="1276645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2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Team Services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220392" y="1692372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Source Code Control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Build 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Continuous Integration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467" kern="0" baseline="30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rd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Party Integration:</a:t>
            </a:r>
          </a:p>
        </p:txBody>
      </p:sp>
      <p:pic>
        <p:nvPicPr>
          <p:cNvPr id="1032" name="Picture 8" descr="http://git-scm.com/images/logos/1color-orange-lightbg@2x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7" y="2752833"/>
            <a:ext cx="1019005" cy="3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52" y="2723992"/>
            <a:ext cx="1257079" cy="4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756" y="2738917"/>
            <a:ext cx="1504457" cy="3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/>
          <p:cNvSpPr/>
          <p:nvPr/>
        </p:nvSpPr>
        <p:spPr>
          <a:xfrm>
            <a:off x="5698180" y="3158143"/>
            <a:ext cx="2712742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VSTS Build Agents w/ Docker</a:t>
            </a:r>
          </a:p>
        </p:txBody>
      </p:sp>
      <p:pic>
        <p:nvPicPr>
          <p:cNvPr id="1042" name="Picture 18" descr="http://www.jcallaghan.com/wp-content/uploads/windows-azure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9157" y="136564"/>
            <a:ext cx="2304236" cy="3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Rectangle 221"/>
          <p:cNvSpPr/>
          <p:nvPr/>
        </p:nvSpPr>
        <p:spPr>
          <a:xfrm>
            <a:off x="6006789" y="430556"/>
            <a:ext cx="3745776" cy="73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VM Scale Sets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Hosted Docker Private  Registry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1342772" y="1283884"/>
            <a:ext cx="550669" cy="550669"/>
            <a:chOff x="4609893" y="2672003"/>
            <a:chExt cx="472198" cy="472198"/>
          </a:xfrm>
        </p:grpSpPr>
        <p:sp>
          <p:nvSpPr>
            <p:cNvPr id="224" name="Rectangle 22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26" name="Rectangle 225"/>
          <p:cNvSpPr/>
          <p:nvPr/>
        </p:nvSpPr>
        <p:spPr>
          <a:xfrm>
            <a:off x="6182871" y="2450739"/>
            <a:ext cx="3567846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866" b="1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11342772" y="2898258"/>
            <a:ext cx="550669" cy="550669"/>
            <a:chOff x="4609893" y="2672003"/>
            <a:chExt cx="472198" cy="472198"/>
          </a:xfrm>
        </p:grpSpPr>
        <p:sp>
          <p:nvSpPr>
            <p:cNvPr id="229" name="Rectangle 22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31" name="Group 230"/>
          <p:cNvGrpSpPr/>
          <p:nvPr/>
        </p:nvGrpSpPr>
        <p:grpSpPr>
          <a:xfrm>
            <a:off x="11342772" y="4657792"/>
            <a:ext cx="550669" cy="550669"/>
            <a:chOff x="4609893" y="2672003"/>
            <a:chExt cx="472198" cy="472198"/>
          </a:xfrm>
        </p:grpSpPr>
        <p:sp>
          <p:nvSpPr>
            <p:cNvPr id="232" name="Rectangle 23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235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21119" y="3710446"/>
            <a:ext cx="299602" cy="2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Rectangle 235"/>
          <p:cNvSpPr/>
          <p:nvPr/>
        </p:nvSpPr>
        <p:spPr>
          <a:xfrm>
            <a:off x="306443" y="3669200"/>
            <a:ext cx="4238318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</a:t>
            </a:r>
          </a:p>
        </p:txBody>
      </p:sp>
      <p:pic>
        <p:nvPicPr>
          <p:cNvPr id="239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26" y="5126143"/>
            <a:ext cx="1128327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ectangle 240"/>
          <p:cNvSpPr/>
          <p:nvPr/>
        </p:nvSpPr>
        <p:spPr>
          <a:xfrm>
            <a:off x="1322156" y="5928096"/>
            <a:ext cx="3148900" cy="54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Language Services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Scaffolding w/</a:t>
            </a:r>
            <a:r>
              <a:rPr lang="en-US" sz="1467" kern="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docker</a:t>
            </a:r>
          </a:p>
        </p:txBody>
      </p:sp>
      <p:pic>
        <p:nvPicPr>
          <p:cNvPr id="1048" name="Picture 24" descr="http://upload.wikimedia.org/wikipedia/commons/7/79/Docker_(container_engine)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29" y="160195"/>
            <a:ext cx="1186177" cy="2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Rectangle 2055"/>
          <p:cNvSpPr/>
          <p:nvPr/>
        </p:nvSpPr>
        <p:spPr>
          <a:xfrm>
            <a:off x="2219606" y="100283"/>
            <a:ext cx="1559234" cy="377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791" hangingPunct="0"/>
            <a:r>
              <a:rPr lang="en-US" sz="1866" kern="0" dirty="0">
                <a:solidFill>
                  <a:srgbClr val="3B5059"/>
                </a:solidFill>
                <a:latin typeface="Calibri"/>
                <a:cs typeface="Calibri"/>
                <a:sym typeface="Calibri"/>
              </a:rPr>
              <a:t>public registry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497052" y="583480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050" name="Picture 26" descr="http://www.andrewkeir.com/wp-content/uploads/windows-8-logo-excerpt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0184" y="665004"/>
            <a:ext cx="335583" cy="3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ectangle 247"/>
          <p:cNvSpPr/>
          <p:nvPr/>
        </p:nvSpPr>
        <p:spPr>
          <a:xfrm>
            <a:off x="2027935" y="580299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8" name="Rectangle 2057"/>
          <p:cNvSpPr/>
          <p:nvPr/>
        </p:nvSpPr>
        <p:spPr>
          <a:xfrm>
            <a:off x="1999605" y="702172"/>
            <a:ext cx="528336" cy="193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791" hangingPunct="0"/>
            <a:r>
              <a:rPr lang="en-US" sz="667" b="1" kern="0" dirty="0">
                <a:solidFill>
                  <a:srgbClr val="FFFFFF"/>
                </a:solidFill>
                <a:latin typeface="wf_segoe-ui_light"/>
                <a:cs typeface="Calibri"/>
                <a:sym typeface="Calibri"/>
              </a:rPr>
              <a:t>.NET Core</a:t>
            </a:r>
          </a:p>
        </p:txBody>
      </p:sp>
      <p:pic>
        <p:nvPicPr>
          <p:cNvPr id="2059" name="Picture 20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11" y="666265"/>
            <a:ext cx="256341" cy="300944"/>
          </a:xfrm>
          <a:prstGeom prst="rect">
            <a:avLst/>
          </a:prstGeom>
        </p:spPr>
      </p:pic>
      <p:pic>
        <p:nvPicPr>
          <p:cNvPr id="2060" name="Picture 20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5" y="6473496"/>
            <a:ext cx="649274" cy="388183"/>
          </a:xfrm>
          <a:prstGeom prst="rect">
            <a:avLst/>
          </a:prstGeom>
        </p:spPr>
      </p:pic>
      <p:sp>
        <p:nvSpPr>
          <p:cNvPr id="227" name="Rectangle 226"/>
          <p:cNvSpPr/>
          <p:nvPr/>
        </p:nvSpPr>
        <p:spPr>
          <a:xfrm rot="16200000">
            <a:off x="6993422" y="3399071"/>
            <a:ext cx="4955753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0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Orchestration &amp; Scheduling  - Marathon / Docker Swarm</a:t>
            </a:r>
          </a:p>
        </p:txBody>
      </p:sp>
      <p:pic>
        <p:nvPicPr>
          <p:cNvPr id="1026" name="Picture 2" descr="https://raw.githubusercontent.com/docker/swarm/master/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t="3497" r="34264" b="3163"/>
          <a:stretch/>
        </p:blipFill>
        <p:spPr bwMode="auto">
          <a:xfrm>
            <a:off x="9305549" y="2062811"/>
            <a:ext cx="321901" cy="4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00834" y="289957"/>
            <a:ext cx="10460609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5882" b="1" spc="-100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0066" y="1701053"/>
            <a:ext cx="7169893" cy="2018548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498" indent="-609498" defTabSz="914367"/>
            <a:r>
              <a:rPr lang="en-US" sz="3200" dirty="0"/>
              <a:t>Run, Debug, Test Web &amp; Console apps in docker containers</a:t>
            </a:r>
          </a:p>
          <a:p>
            <a:pPr marL="761872" lvl="1" indent="-152375" defTabSz="914367"/>
            <a:r>
              <a:rPr lang="en-US" sz="1467" i="1" dirty="0"/>
              <a:t>Linux today, Windows Server &amp; Nano Server coming soon</a:t>
            </a:r>
          </a:p>
          <a:p>
            <a:pPr marL="609498" indent="-609498" defTabSz="914367"/>
            <a:r>
              <a:rPr lang="en-US" sz="3200" dirty="0"/>
              <a:t>F5 Debugging</a:t>
            </a:r>
          </a:p>
          <a:p>
            <a:pPr marL="609498" indent="-609498" defTabSz="914367"/>
            <a:r>
              <a:rPr lang="en-US" sz="3200" dirty="0"/>
              <a:t>Edit &amp; Refresh of code</a:t>
            </a:r>
          </a:p>
          <a:p>
            <a:pPr marL="609498" indent="-609498" defTabSz="914367"/>
            <a:r>
              <a:rPr lang="en-US" sz="3200" dirty="0"/>
              <a:t>Scaffolds docker assets</a:t>
            </a:r>
          </a:p>
          <a:p>
            <a:pPr marL="761872" lvl="1" indent="-224329" defTabSz="914367">
              <a:tabLst>
                <a:tab pos="1218996" algn="l"/>
              </a:tabLst>
            </a:pPr>
            <a:r>
              <a:rPr lang="en-US" sz="1866" dirty="0"/>
              <a:t>Dockerfile, docker-</a:t>
            </a:r>
            <a:r>
              <a:rPr lang="en-US" sz="1866" dirty="0" err="1"/>
              <a:t>compose.yml</a:t>
            </a:r>
            <a:endParaRPr lang="en-US" sz="1866" dirty="0"/>
          </a:p>
        </p:txBody>
      </p:sp>
      <p:grpSp>
        <p:nvGrpSpPr>
          <p:cNvPr id="16" name="Group 15"/>
          <p:cNvGrpSpPr/>
          <p:nvPr/>
        </p:nvGrpSpPr>
        <p:grpSpPr>
          <a:xfrm rot="446270">
            <a:off x="6505923" y="4904306"/>
            <a:ext cx="3326512" cy="1536283"/>
            <a:chOff x="3779912" y="3698066"/>
            <a:chExt cx="2495238" cy="11523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9912" y="3931627"/>
              <a:ext cx="2495238" cy="9188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674" y="3698066"/>
              <a:ext cx="790476" cy="25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2928097" y="6371970"/>
            <a:ext cx="4031876" cy="459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2400" kern="0" dirty="0">
                <a:solidFill>
                  <a:sysClr val="windowText" lastClr="000000"/>
                </a:solidFill>
                <a:hlinkClick r:id="rId4"/>
              </a:rPr>
              <a:t>aka.ms/</a:t>
            </a:r>
            <a:r>
              <a:rPr lang="en-US" sz="2400" kern="0" dirty="0" err="1">
                <a:solidFill>
                  <a:sysClr val="windowText" lastClr="000000"/>
                </a:solidFill>
                <a:hlinkClick r:id="rId4"/>
              </a:rPr>
              <a:t>DockerToolsForVS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9583" t="6961" r="36613" b="43001"/>
          <a:stretch/>
        </p:blipFill>
        <p:spPr>
          <a:xfrm rot="203434">
            <a:off x="6865104" y="1396437"/>
            <a:ext cx="5339823" cy="34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806" t="9549" r="66538" b="68871"/>
          <a:stretch/>
        </p:blipFill>
        <p:spPr>
          <a:xfrm>
            <a:off x="3155576" y="5214480"/>
            <a:ext cx="2476798" cy="915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1823" t="9306" r="69687" b="66800"/>
          <a:stretch/>
        </p:blipFill>
        <p:spPr>
          <a:xfrm rot="21288654">
            <a:off x="268855" y="5302528"/>
            <a:ext cx="2394708" cy="112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2418" y="289957"/>
            <a:ext cx="970299" cy="9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655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for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023997"/>
            <a:ext cx="1727200" cy="1073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1725291"/>
            <a:ext cx="2730500" cy="340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6401" y="3022600"/>
            <a:ext cx="27305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99201" y="3452324"/>
            <a:ext cx="17272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16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637" y="199196"/>
            <a:ext cx="10514108" cy="1325376"/>
          </a:xfrm>
        </p:spPr>
        <p:txBody>
          <a:bodyPr>
            <a:normAutofit/>
          </a:bodyPr>
          <a:lstStyle/>
          <a:p>
            <a:r>
              <a:rPr lang="en-US" sz="6599" dirty="0"/>
              <a:t>Visual Studio Code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8" y="311381"/>
            <a:ext cx="1101009" cy="11010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852"/>
            <a:ext cx="5181600" cy="7241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87023" y="1753631"/>
            <a:ext cx="5050005" cy="380099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200" dirty="0"/>
              <a:t>OS X, Linux, Windows</a:t>
            </a:r>
          </a:p>
          <a:p>
            <a:r>
              <a:rPr lang="en-US" sz="2200" dirty="0"/>
              <a:t>Lightweight, keyboard focused</a:t>
            </a:r>
          </a:p>
          <a:p>
            <a:r>
              <a:rPr lang="en-US" sz="2200" dirty="0"/>
              <a:t>IntelliSense, </a:t>
            </a:r>
            <a:r>
              <a:rPr lang="en-US" sz="2200" dirty="0" err="1"/>
              <a:t>GoTo</a:t>
            </a:r>
            <a:r>
              <a:rPr lang="en-US" sz="2200" dirty="0"/>
              <a:t> Def, refactoring</a:t>
            </a:r>
          </a:p>
          <a:p>
            <a:r>
              <a:rPr lang="en-US" sz="2200" dirty="0" err="1"/>
              <a:t>Git</a:t>
            </a:r>
            <a:r>
              <a:rPr lang="en-US" sz="2200" dirty="0"/>
              <a:t> SCC integration</a:t>
            </a:r>
          </a:p>
          <a:p>
            <a:r>
              <a:rPr lang="en-US" sz="2200" dirty="0"/>
              <a:t>Extensible platform</a:t>
            </a:r>
          </a:p>
          <a:p>
            <a:r>
              <a:rPr lang="en-US" sz="2200" b="1" dirty="0"/>
              <a:t>Docker Asset Editing - 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850" y="6232890"/>
            <a:ext cx="339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3"/>
              </a:rPr>
              <a:t>aka.ms/VSCode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1" y="1412390"/>
            <a:ext cx="6441063" cy="4679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5840" y="6232890"/>
            <a:ext cx="543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aka.ms/</a:t>
            </a:r>
            <a:r>
              <a:rPr lang="en-US" sz="2800" dirty="0" err="1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DockerToolsForVSCode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810358"/>
          </a:xfrm>
        </p:spPr>
        <p:txBody>
          <a:bodyPr/>
          <a:lstStyle/>
          <a:p>
            <a:r>
              <a:rPr lang="en-US" dirty="0"/>
              <a:t>Amortizing Costs</a:t>
            </a:r>
            <a:br>
              <a:rPr lang="en-US" dirty="0"/>
            </a:br>
            <a:r>
              <a:rPr lang="en-US" sz="4705" dirty="0"/>
              <a:t>An evolution, revolution, or circle of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162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OS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3117072"/>
          </a:xfrm>
        </p:spPr>
        <p:txBody>
          <a:bodyPr/>
          <a:lstStyle/>
          <a:p>
            <a:r>
              <a:rPr lang="en-US" dirty="0"/>
              <a:t>Docker Containers == Single Processes</a:t>
            </a:r>
          </a:p>
          <a:p>
            <a:r>
              <a:rPr lang="en-US" dirty="0"/>
              <a:t>Multiple Websites/Services = multiple containers</a:t>
            </a:r>
          </a:p>
          <a:p>
            <a:pPr lvl="1"/>
            <a:r>
              <a:rPr lang="en-US" dirty="0"/>
              <a:t>…microservices</a:t>
            </a:r>
          </a:p>
          <a:p>
            <a:r>
              <a:rPr lang="en-US" dirty="0"/>
              <a:t>Target the optimized OS for the service/framework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Notched Right 12"/>
          <p:cNvSpPr/>
          <p:nvPr/>
        </p:nvSpPr>
        <p:spPr bwMode="auto">
          <a:xfrm>
            <a:off x="3608186" y="191951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Arrow: Notched Right 13"/>
          <p:cNvSpPr/>
          <p:nvPr/>
        </p:nvSpPr>
        <p:spPr bwMode="auto">
          <a:xfrm>
            <a:off x="3608186" y="3582060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Arrow: Notched Right 14"/>
          <p:cNvSpPr/>
          <p:nvPr/>
        </p:nvSpPr>
        <p:spPr bwMode="auto">
          <a:xfrm>
            <a:off x="3608186" y="524460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.NET OS Targeting w/Containers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9240" y="1843974"/>
            <a:ext cx="3338946" cy="1302328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Framework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3.5-4.6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69240" y="3506518"/>
            <a:ext cx="3338946" cy="2964873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34512" y="184397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Windows Server Core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34512" y="3506519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Nano Server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434512" y="516906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ysClr val="windowText" lastClr="000000"/>
                </a:solidFill>
              </a:rPr>
              <a:t>Linux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773458" y="184397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Compatible with existing apps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Larger Image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773458" y="3506519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Cloud Optimized, Container OS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Smaller, Faster Start Times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773458" y="516906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Linux Distros</a:t>
            </a:r>
          </a:p>
        </p:txBody>
      </p:sp>
    </p:spTree>
    <p:extLst>
      <p:ext uri="{BB962C8B-B14F-4D97-AF65-F5344CB8AC3E}">
        <p14:creationId xmlns:p14="http://schemas.microsoft.com/office/powerpoint/2010/main" val="4225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1980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Mainframes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" name="Rectangle 1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5" name="Rectangle 204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65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1990</a:t>
            </a:r>
          </a:p>
        </p:txBody>
      </p:sp>
      <p:pic>
        <p:nvPicPr>
          <p:cNvPr id="7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7243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29688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8694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44195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01448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58702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15955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7320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30462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877162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281783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7371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72960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268548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64137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59725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255314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50902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246491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37261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432850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28438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424026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19615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415203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10792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06380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01969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pic>
        <p:nvPicPr>
          <p:cNvPr id="6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97557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92739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88328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583916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579505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575093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570682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66270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561858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557447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53035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748217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743806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739394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734983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730571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726160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721748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717337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712925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708514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03696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899284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0894873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890461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886049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881638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877226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872815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0868403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0863992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PC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Server Revolution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42079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5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8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8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4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2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4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6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2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4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4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2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8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6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24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2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8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6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4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7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76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79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82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88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91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3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94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7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3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6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9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3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12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15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8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1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24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50"/>
                            </p:stCondLst>
                            <p:childTnLst>
                              <p:par>
                                <p:cTn id="2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"/>
                            </p:stCondLst>
                            <p:childTnLst>
                              <p:par>
                                <p:cTn id="2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50"/>
                            </p:stCondLst>
                            <p:childTnLst>
                              <p:par>
                                <p:cTn id="2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250"/>
                            </p:stCondLst>
                            <p:childTnLst>
                              <p:par>
                                <p:cTn id="28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500"/>
                            </p:stCondLst>
                            <p:childTnLst>
                              <p:par>
                                <p:cTn id="2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750"/>
                            </p:stCondLst>
                            <p:childTnLst>
                              <p:par>
                                <p:cTn id="2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950"/>
                            </p:stCondLst>
                            <p:childTnLst>
                              <p:par>
                                <p:cTn id="30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150"/>
                            </p:stCondLst>
                            <p:childTnLst>
                              <p:par>
                                <p:cTn id="30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350"/>
                            </p:stCondLst>
                            <p:childTnLst>
                              <p:par>
                                <p:cTn id="3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50"/>
                            </p:stCondLst>
                            <p:childTnLst>
                              <p:par>
                                <p:cTn id="3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3750"/>
                            </p:stCondLst>
                            <p:childTnLst>
                              <p:par>
                                <p:cTn id="3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350"/>
                            </p:stCondLst>
                            <p:childTnLst>
                              <p:par>
                                <p:cTn id="3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550"/>
                            </p:stCondLst>
                            <p:childTnLst>
                              <p:par>
                                <p:cTn id="3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750"/>
                            </p:stCondLst>
                            <p:childTnLst>
                              <p:par>
                                <p:cTn id="3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3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70"/>
                            </p:stCondLst>
                            <p:childTnLst>
                              <p:par>
                                <p:cTn id="3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90"/>
                            </p:stCondLst>
                            <p:childTnLst>
                              <p:par>
                                <p:cTn id="37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310"/>
                            </p:stCondLst>
                            <p:childTnLst>
                              <p:par>
                                <p:cTn id="38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30"/>
                            </p:stCondLst>
                            <p:childTnLst>
                              <p:par>
                                <p:cTn id="38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2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550"/>
                            </p:stCondLst>
                            <p:childTnLst>
                              <p:par>
                                <p:cTn id="39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670"/>
                            </p:stCondLst>
                            <p:childTnLst>
                              <p:par>
                                <p:cTn id="39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790"/>
                            </p:stCondLst>
                            <p:childTnLst>
                              <p:par>
                                <p:cTn id="40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910"/>
                            </p:stCondLst>
                            <p:childTnLst>
                              <p:par>
                                <p:cTn id="4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30"/>
                            </p:stCondLst>
                            <p:childTnLst>
                              <p:par>
                                <p:cTn id="4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2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6150"/>
                            </p:stCondLst>
                            <p:childTnLst>
                              <p:par>
                                <p:cTn id="4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6270"/>
                            </p:stCondLst>
                            <p:childTnLst>
                              <p:par>
                                <p:cTn id="4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6320"/>
                            </p:stCondLst>
                            <p:childTnLst>
                              <p:par>
                                <p:cTn id="4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6370"/>
                            </p:stCondLst>
                            <p:childTnLst>
                              <p:par>
                                <p:cTn id="4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420"/>
                            </p:stCondLst>
                            <p:childTnLst>
                              <p:par>
                                <p:cTn id="4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70"/>
                            </p:stCondLst>
                            <p:childTnLst>
                              <p:par>
                                <p:cTn id="4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6520"/>
                            </p:stCondLst>
                            <p:childTnLst>
                              <p:par>
                                <p:cTn id="4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570"/>
                            </p:stCondLst>
                            <p:childTnLst>
                              <p:par>
                                <p:cTn id="4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6620"/>
                            </p:stCondLst>
                            <p:childTnLst>
                              <p:par>
                                <p:cTn id="4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670"/>
                            </p:stCondLst>
                            <p:childTnLst>
                              <p:par>
                                <p:cTn id="4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6720"/>
                            </p:stCondLst>
                            <p:childTnLst>
                              <p:par>
                                <p:cTn id="4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770"/>
                            </p:stCondLst>
                            <p:childTnLst>
                              <p:par>
                                <p:cTn id="4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820"/>
                            </p:stCondLst>
                            <p:childTnLst>
                              <p:par>
                                <p:cTn id="49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870"/>
                            </p:stCondLst>
                            <p:childTnLst>
                              <p:par>
                                <p:cTn id="5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6920"/>
                            </p:stCondLst>
                            <p:childTnLst>
                              <p:par>
                                <p:cTn id="50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970"/>
                            </p:stCondLst>
                            <p:childTnLst>
                              <p:par>
                                <p:cTn id="5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7020"/>
                            </p:stCondLst>
                            <p:childTnLst>
                              <p:par>
                                <p:cTn id="5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7070"/>
                            </p:stCondLst>
                            <p:childTnLst>
                              <p:par>
                                <p:cTn id="5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7120"/>
                            </p:stCondLst>
                            <p:childTnLst>
                              <p:par>
                                <p:cTn id="5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170"/>
                            </p:stCondLst>
                            <p:childTnLst>
                              <p:par>
                                <p:cTn id="5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220"/>
                            </p:stCondLst>
                            <p:childTnLst>
                              <p:par>
                                <p:cTn id="5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270"/>
                            </p:stCondLst>
                            <p:childTnLst>
                              <p:par>
                                <p:cTn id="5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320"/>
                            </p:stCondLst>
                            <p:childTnLst>
                              <p:par>
                                <p:cTn id="5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3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90" name="Rectangle 89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2000</a:t>
            </a:r>
          </a:p>
        </p:txBody>
      </p:sp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Server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VM 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2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3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8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8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49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8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7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8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8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3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8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8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39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8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7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77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7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7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7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17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7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37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47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2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7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62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67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2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77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82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87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6" grpId="0" animBg="1"/>
      <p:bldP spid="117" grpId="0" animBg="1"/>
      <p:bldP spid="118" grpId="0" animBg="1"/>
      <p:bldP spid="130" grpId="0" animBg="1"/>
      <p:bldP spid="142" grpId="0" animBg="1"/>
      <p:bldP spid="154" grpId="0" animBg="1"/>
      <p:bldP spid="166" grpId="0" animBg="1"/>
      <p:bldP spid="178" grpId="0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VM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Cloud Evolvement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0087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07689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213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9658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00873" y="320490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07689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0213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9658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95968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02785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9723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916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395968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2785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9723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916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533167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9399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34433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288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33167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399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34433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7288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670366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0771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47163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660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670366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0771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47163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8660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07564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2143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60883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100328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807564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2143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60883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00328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2" name="Thought Bubble: Cloud 1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7" name="Thought Bubble: Cloud 136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8" name="Thought Bubble: Cloud 137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9" name="Thought Bubble: Cloud 138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0" name="Thought Bubble: Cloud 139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640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4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2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93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8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8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3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4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4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49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64" grpId="0"/>
      <p:bldP spid="65" grpId="0"/>
      <p:bldP spid="66" grpId="0"/>
      <p:bldP spid="67" grpId="0"/>
      <p:bldP spid="68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 1586"/>
          <p:cNvSpPr/>
          <p:nvPr/>
        </p:nvSpPr>
        <p:spPr>
          <a:xfrm>
            <a:off x="3269211" y="285288"/>
            <a:ext cx="835474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Distributed, Scalable Mainframe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Cloud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Containerization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14364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27911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28660" y="4477772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57361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52539" y="4946214"/>
            <a:ext cx="721037" cy="444217"/>
            <a:chOff x="1926169" y="1632181"/>
            <a:chExt cx="540854" cy="333210"/>
          </a:xfrm>
        </p:grpSpPr>
        <p:sp>
          <p:nvSpPr>
            <p:cNvPr id="148" name="Rectangle 14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Rectangle 15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75261" y="4946214"/>
            <a:ext cx="721037" cy="444217"/>
            <a:chOff x="1926169" y="1632181"/>
            <a:chExt cx="540854" cy="333210"/>
          </a:xfrm>
        </p:grpSpPr>
        <p:sp>
          <p:nvSpPr>
            <p:cNvPr id="186" name="Rectangle 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93" name="Straight Connector 1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Rectangle 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1775261" y="4536918"/>
            <a:ext cx="721037" cy="444217"/>
            <a:chOff x="1926169" y="1632181"/>
            <a:chExt cx="540854" cy="333210"/>
          </a:xfrm>
        </p:grpSpPr>
        <p:sp>
          <p:nvSpPr>
            <p:cNvPr id="287" name="Rectangle 2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0" name="Rectangle 2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52539" y="4127621"/>
            <a:ext cx="721037" cy="444217"/>
            <a:chOff x="1926169" y="1632181"/>
            <a:chExt cx="540854" cy="333210"/>
          </a:xfrm>
        </p:grpSpPr>
        <p:sp>
          <p:nvSpPr>
            <p:cNvPr id="303" name="Rectangle 3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05" name="Group 3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Rectangle 3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1775261" y="4127621"/>
            <a:ext cx="721037" cy="444217"/>
            <a:chOff x="1926169" y="1632181"/>
            <a:chExt cx="540854" cy="333210"/>
          </a:xfrm>
        </p:grpSpPr>
        <p:sp>
          <p:nvSpPr>
            <p:cNvPr id="319" name="Rectangle 3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2" name="Rectangle 3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052539" y="3718324"/>
            <a:ext cx="721037" cy="444217"/>
            <a:chOff x="1926169" y="1632181"/>
            <a:chExt cx="540854" cy="333210"/>
          </a:xfrm>
        </p:grpSpPr>
        <p:sp>
          <p:nvSpPr>
            <p:cNvPr id="335" name="Rectangle 3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37" name="Group 3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" name="Straight Connector 3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Rectangle 3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1775261" y="3718324"/>
            <a:ext cx="721037" cy="444217"/>
            <a:chOff x="1926169" y="1632181"/>
            <a:chExt cx="540854" cy="333210"/>
          </a:xfrm>
        </p:grpSpPr>
        <p:sp>
          <p:nvSpPr>
            <p:cNvPr id="351" name="Rectangle 3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" name="Straight Connector 3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Rectangle 3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3233999" y="4946214"/>
            <a:ext cx="721037" cy="444217"/>
            <a:chOff x="1926169" y="1632181"/>
            <a:chExt cx="540854" cy="333210"/>
          </a:xfrm>
        </p:grpSpPr>
        <p:sp>
          <p:nvSpPr>
            <p:cNvPr id="367" name="Rectangle 3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" name="Straight Connector 3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Rectangle 3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3956721" y="4946214"/>
            <a:ext cx="721037" cy="444217"/>
            <a:chOff x="1926169" y="1632181"/>
            <a:chExt cx="540854" cy="333210"/>
          </a:xfrm>
        </p:grpSpPr>
        <p:sp>
          <p:nvSpPr>
            <p:cNvPr id="383" name="Rectangle 3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85" name="Group 3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" name="Straight Connector 3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6" name="Rectangle 3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3956721" y="4536918"/>
            <a:ext cx="721037" cy="444217"/>
            <a:chOff x="1926169" y="1632181"/>
            <a:chExt cx="540854" cy="333210"/>
          </a:xfrm>
        </p:grpSpPr>
        <p:sp>
          <p:nvSpPr>
            <p:cNvPr id="415" name="Rectangle 4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17" name="Group 4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" name="Straight Connector 4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Rectangle 4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30" name="Group 429"/>
          <p:cNvGrpSpPr/>
          <p:nvPr/>
        </p:nvGrpSpPr>
        <p:grpSpPr>
          <a:xfrm>
            <a:off x="3233999" y="4127621"/>
            <a:ext cx="721037" cy="444217"/>
            <a:chOff x="1926169" y="1632181"/>
            <a:chExt cx="540854" cy="333210"/>
          </a:xfrm>
        </p:grpSpPr>
        <p:sp>
          <p:nvSpPr>
            <p:cNvPr id="431" name="Rectangle 4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33" name="Group 4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Rectangle 4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3956721" y="4127621"/>
            <a:ext cx="721037" cy="444217"/>
            <a:chOff x="1926169" y="1632181"/>
            <a:chExt cx="540854" cy="333210"/>
          </a:xfrm>
        </p:grpSpPr>
        <p:sp>
          <p:nvSpPr>
            <p:cNvPr id="447" name="Rectangle 4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49" name="Group 4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53" name="Straight Connector 4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Rectangle 4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2" name="Rectangle 4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3233999" y="3718324"/>
            <a:ext cx="721037" cy="444217"/>
            <a:chOff x="1926169" y="1632181"/>
            <a:chExt cx="540854" cy="333210"/>
          </a:xfrm>
        </p:grpSpPr>
        <p:sp>
          <p:nvSpPr>
            <p:cNvPr id="463" name="Rectangle 4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6" name="Rectangle 4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8" name="Rectangle 4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3956721" y="3718324"/>
            <a:ext cx="721037" cy="444217"/>
            <a:chOff x="1926169" y="1632181"/>
            <a:chExt cx="540854" cy="333210"/>
          </a:xfrm>
        </p:grpSpPr>
        <p:sp>
          <p:nvSpPr>
            <p:cNvPr id="479" name="Rectangle 47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81" name="Group 48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85" name="Straight Connector 48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2" name="Rectangle 48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5370418" y="4946214"/>
            <a:ext cx="721037" cy="444217"/>
            <a:chOff x="1926169" y="1632181"/>
            <a:chExt cx="540854" cy="333210"/>
          </a:xfrm>
        </p:grpSpPr>
        <p:sp>
          <p:nvSpPr>
            <p:cNvPr id="495" name="Rectangle 49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97" name="Group 49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01" name="Straight Connector 50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8" name="Rectangle 49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10" name="Group 509"/>
          <p:cNvGrpSpPr/>
          <p:nvPr/>
        </p:nvGrpSpPr>
        <p:grpSpPr>
          <a:xfrm>
            <a:off x="6093140" y="4946214"/>
            <a:ext cx="721037" cy="444217"/>
            <a:chOff x="1926169" y="1632181"/>
            <a:chExt cx="540854" cy="333210"/>
          </a:xfrm>
        </p:grpSpPr>
        <p:sp>
          <p:nvSpPr>
            <p:cNvPr id="511" name="Rectangle 51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13" name="Group 51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17" name="Straight Connector 51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4" name="Rectangle 51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42" name="Group 541"/>
          <p:cNvGrpSpPr/>
          <p:nvPr/>
        </p:nvGrpSpPr>
        <p:grpSpPr>
          <a:xfrm>
            <a:off x="6093140" y="4536918"/>
            <a:ext cx="721037" cy="444217"/>
            <a:chOff x="1926169" y="1632181"/>
            <a:chExt cx="540854" cy="333210"/>
          </a:xfrm>
        </p:grpSpPr>
        <p:sp>
          <p:nvSpPr>
            <p:cNvPr id="543" name="Rectangle 54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45" name="Group 54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49" name="Straight Connector 54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6" name="Rectangle 54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58" name="Group 557"/>
          <p:cNvGrpSpPr/>
          <p:nvPr/>
        </p:nvGrpSpPr>
        <p:grpSpPr>
          <a:xfrm>
            <a:off x="5370418" y="4127621"/>
            <a:ext cx="721037" cy="444217"/>
            <a:chOff x="1926169" y="1632181"/>
            <a:chExt cx="540854" cy="333210"/>
          </a:xfrm>
        </p:grpSpPr>
        <p:sp>
          <p:nvSpPr>
            <p:cNvPr id="559" name="Rectangle 55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61" name="Group 56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65" name="Straight Connector 56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Rectangle 56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6093140" y="4127621"/>
            <a:ext cx="721037" cy="444217"/>
            <a:chOff x="1926169" y="1632181"/>
            <a:chExt cx="540854" cy="333210"/>
          </a:xfrm>
        </p:grpSpPr>
        <p:sp>
          <p:nvSpPr>
            <p:cNvPr id="575" name="Rectangle 57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77" name="Group 57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81" name="Straight Connector 58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8" name="Rectangle 57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80" name="Rectangle 57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90" name="Group 589"/>
          <p:cNvGrpSpPr/>
          <p:nvPr/>
        </p:nvGrpSpPr>
        <p:grpSpPr>
          <a:xfrm>
            <a:off x="5370418" y="3718324"/>
            <a:ext cx="721037" cy="444217"/>
            <a:chOff x="1926169" y="1632181"/>
            <a:chExt cx="540854" cy="333210"/>
          </a:xfrm>
        </p:grpSpPr>
        <p:sp>
          <p:nvSpPr>
            <p:cNvPr id="591" name="Rectangle 59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93" name="Group 59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97" name="Straight Connector 59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4" name="Rectangle 59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6" name="Rectangle 59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06" name="Group 605"/>
          <p:cNvGrpSpPr/>
          <p:nvPr/>
        </p:nvGrpSpPr>
        <p:grpSpPr>
          <a:xfrm>
            <a:off x="6093140" y="3718324"/>
            <a:ext cx="721037" cy="444217"/>
            <a:chOff x="1926169" y="1632181"/>
            <a:chExt cx="540854" cy="333210"/>
          </a:xfrm>
        </p:grpSpPr>
        <p:sp>
          <p:nvSpPr>
            <p:cNvPr id="607" name="Rectangle 60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09" name="Group 60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13" name="Straight Connector 61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0" name="Rectangle 60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2" name="Rectangle 61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22" name="Group 621"/>
          <p:cNvGrpSpPr/>
          <p:nvPr/>
        </p:nvGrpSpPr>
        <p:grpSpPr>
          <a:xfrm>
            <a:off x="7515340" y="4946214"/>
            <a:ext cx="721037" cy="444217"/>
            <a:chOff x="1926169" y="1632181"/>
            <a:chExt cx="540854" cy="333210"/>
          </a:xfrm>
        </p:grpSpPr>
        <p:sp>
          <p:nvSpPr>
            <p:cNvPr id="623" name="Rectangle 62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25" name="Group 62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9" name="Straight Connector 62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6" name="Rectangle 62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38" name="Group 637"/>
          <p:cNvGrpSpPr/>
          <p:nvPr/>
        </p:nvGrpSpPr>
        <p:grpSpPr>
          <a:xfrm>
            <a:off x="8238062" y="4946214"/>
            <a:ext cx="721037" cy="444217"/>
            <a:chOff x="1926169" y="1632181"/>
            <a:chExt cx="540854" cy="333210"/>
          </a:xfrm>
        </p:grpSpPr>
        <p:sp>
          <p:nvSpPr>
            <p:cNvPr id="639" name="Rectangle 63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41" name="Group 64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45" name="Straight Connector 64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2" name="Rectangle 64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4" name="Rectangle 64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70" name="Group 669"/>
          <p:cNvGrpSpPr/>
          <p:nvPr/>
        </p:nvGrpSpPr>
        <p:grpSpPr>
          <a:xfrm>
            <a:off x="8238062" y="4536918"/>
            <a:ext cx="721037" cy="444217"/>
            <a:chOff x="1926169" y="1632181"/>
            <a:chExt cx="540854" cy="333210"/>
          </a:xfrm>
        </p:grpSpPr>
        <p:sp>
          <p:nvSpPr>
            <p:cNvPr id="671" name="Rectangle 6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73" name="Group 6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77" name="Straight Connector 6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6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4" name="Rectangle 6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5" name="Rectangle 6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6" name="Rectangle 6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86" name="Group 685"/>
          <p:cNvGrpSpPr/>
          <p:nvPr/>
        </p:nvGrpSpPr>
        <p:grpSpPr>
          <a:xfrm>
            <a:off x="7515340" y="4127621"/>
            <a:ext cx="721037" cy="444217"/>
            <a:chOff x="1926169" y="1632181"/>
            <a:chExt cx="540854" cy="333210"/>
          </a:xfrm>
        </p:grpSpPr>
        <p:sp>
          <p:nvSpPr>
            <p:cNvPr id="687" name="Rectangle 6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89" name="Group 6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93" name="Straight Connector 6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Connector 6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Rectangle 6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02" name="Group 701"/>
          <p:cNvGrpSpPr/>
          <p:nvPr/>
        </p:nvGrpSpPr>
        <p:grpSpPr>
          <a:xfrm>
            <a:off x="8238062" y="4127621"/>
            <a:ext cx="721037" cy="444217"/>
            <a:chOff x="1926169" y="1632181"/>
            <a:chExt cx="540854" cy="333210"/>
          </a:xfrm>
        </p:grpSpPr>
        <p:sp>
          <p:nvSpPr>
            <p:cNvPr id="703" name="Rectangle 7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05" name="Group 7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09" name="Straight Connector 7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6" name="Rectangle 7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7" name="Rectangle 7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8" name="Rectangle 7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7515340" y="3718324"/>
            <a:ext cx="721037" cy="444217"/>
            <a:chOff x="1926169" y="1632181"/>
            <a:chExt cx="540854" cy="333210"/>
          </a:xfrm>
        </p:grpSpPr>
        <p:sp>
          <p:nvSpPr>
            <p:cNvPr id="719" name="Rectangle 7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21" name="Group 7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25" name="Straight Connector 7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2" name="Rectangle 7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3" name="Rectangle 7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4" name="Rectangle 7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34" name="Group 733"/>
          <p:cNvGrpSpPr/>
          <p:nvPr/>
        </p:nvGrpSpPr>
        <p:grpSpPr>
          <a:xfrm>
            <a:off x="8238062" y="3718324"/>
            <a:ext cx="721037" cy="444217"/>
            <a:chOff x="1926169" y="1632181"/>
            <a:chExt cx="540854" cy="333210"/>
          </a:xfrm>
        </p:grpSpPr>
        <p:sp>
          <p:nvSpPr>
            <p:cNvPr id="735" name="Rectangle 7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37" name="Group 7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41" name="Straight Connector 7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8" name="Rectangle 7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9" name="Rectangle 7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40" name="Rectangle 7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50" name="Group 749"/>
          <p:cNvGrpSpPr/>
          <p:nvPr/>
        </p:nvGrpSpPr>
        <p:grpSpPr>
          <a:xfrm>
            <a:off x="9660261" y="4946214"/>
            <a:ext cx="721037" cy="444217"/>
            <a:chOff x="1926169" y="1632181"/>
            <a:chExt cx="540854" cy="333210"/>
          </a:xfrm>
        </p:grpSpPr>
        <p:sp>
          <p:nvSpPr>
            <p:cNvPr id="751" name="Rectangle 7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53" name="Group 7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57" name="Straight Connector 7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4" name="Rectangle 7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5" name="Rectangle 7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6" name="Rectangle 7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66" name="Group 765"/>
          <p:cNvGrpSpPr/>
          <p:nvPr/>
        </p:nvGrpSpPr>
        <p:grpSpPr>
          <a:xfrm>
            <a:off x="10382983" y="4946214"/>
            <a:ext cx="721037" cy="444217"/>
            <a:chOff x="1926169" y="1632181"/>
            <a:chExt cx="540854" cy="333210"/>
          </a:xfrm>
        </p:grpSpPr>
        <p:sp>
          <p:nvSpPr>
            <p:cNvPr id="767" name="Rectangle 7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69" name="Group 7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73" name="Straight Connector 7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0" name="Rectangle 7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98" name="Group 797"/>
          <p:cNvGrpSpPr/>
          <p:nvPr/>
        </p:nvGrpSpPr>
        <p:grpSpPr>
          <a:xfrm>
            <a:off x="10382983" y="4536918"/>
            <a:ext cx="721037" cy="444217"/>
            <a:chOff x="1926169" y="1632181"/>
            <a:chExt cx="540854" cy="333210"/>
          </a:xfrm>
        </p:grpSpPr>
        <p:sp>
          <p:nvSpPr>
            <p:cNvPr id="799" name="Rectangle 7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01" name="Group 8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05" name="Straight Connector 8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2" name="Rectangle 8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3" name="Rectangle 8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4" name="Rectangle 8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9660261" y="4127621"/>
            <a:ext cx="721037" cy="444217"/>
            <a:chOff x="1926169" y="1632181"/>
            <a:chExt cx="540854" cy="333210"/>
          </a:xfrm>
        </p:grpSpPr>
        <p:sp>
          <p:nvSpPr>
            <p:cNvPr id="815" name="Rectangle 8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17" name="Group 8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21" name="Straight Connector 8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8" name="Rectangle 8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9" name="Rectangle 8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0" name="Rectangle 8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10382983" y="4127621"/>
            <a:ext cx="721037" cy="444217"/>
            <a:chOff x="1926169" y="1632181"/>
            <a:chExt cx="540854" cy="333210"/>
          </a:xfrm>
        </p:grpSpPr>
        <p:sp>
          <p:nvSpPr>
            <p:cNvPr id="831" name="Rectangle 8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37" name="Straight Connector 8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4" name="Rectangle 8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5" name="Rectangle 8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6" name="Rectangle 8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46" name="Group 845"/>
          <p:cNvGrpSpPr/>
          <p:nvPr/>
        </p:nvGrpSpPr>
        <p:grpSpPr>
          <a:xfrm>
            <a:off x="9660261" y="3718324"/>
            <a:ext cx="721037" cy="444217"/>
            <a:chOff x="1926169" y="1632181"/>
            <a:chExt cx="540854" cy="333210"/>
          </a:xfrm>
        </p:grpSpPr>
        <p:sp>
          <p:nvSpPr>
            <p:cNvPr id="847" name="Rectangle 8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9" name="Group 8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53" name="Straight Connector 8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0" name="Rectangle 8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82983" y="3718324"/>
            <a:ext cx="721037" cy="444217"/>
            <a:chOff x="1926169" y="1632181"/>
            <a:chExt cx="540854" cy="333210"/>
          </a:xfrm>
        </p:grpSpPr>
        <p:sp>
          <p:nvSpPr>
            <p:cNvPr id="863" name="Rectangle 8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65" name="Group 8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69" name="Straight Connector 8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6" name="Rectangle 8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7" name="Rectangle 8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8" name="Rectangle 8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97" name="Group 896"/>
          <p:cNvGrpSpPr/>
          <p:nvPr/>
        </p:nvGrpSpPr>
        <p:grpSpPr>
          <a:xfrm>
            <a:off x="1067227" y="2875601"/>
            <a:ext cx="721037" cy="444217"/>
            <a:chOff x="1926169" y="1632181"/>
            <a:chExt cx="540854" cy="333210"/>
          </a:xfrm>
        </p:grpSpPr>
        <p:sp>
          <p:nvSpPr>
            <p:cNvPr id="898" name="Rectangle 8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00" name="Group 8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04" name="Straight Connector 9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Connector 9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1" name="Rectangle 9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2" name="Rectangle 9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3" name="Rectangle 9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13" name="Group 912"/>
          <p:cNvGrpSpPr/>
          <p:nvPr/>
        </p:nvGrpSpPr>
        <p:grpSpPr>
          <a:xfrm>
            <a:off x="1789949" y="2875601"/>
            <a:ext cx="721037" cy="444217"/>
            <a:chOff x="1926169" y="1632181"/>
            <a:chExt cx="540854" cy="333210"/>
          </a:xfrm>
        </p:grpSpPr>
        <p:sp>
          <p:nvSpPr>
            <p:cNvPr id="914" name="Rectangle 9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16" name="Group 9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20" name="Straight Connector 9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7" name="Rectangle 9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8" name="Rectangle 9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9" name="Rectangle 9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29" name="Group 928"/>
          <p:cNvGrpSpPr/>
          <p:nvPr/>
        </p:nvGrpSpPr>
        <p:grpSpPr>
          <a:xfrm>
            <a:off x="1067227" y="2466304"/>
            <a:ext cx="721037" cy="444217"/>
            <a:chOff x="1926169" y="1632181"/>
            <a:chExt cx="540854" cy="333210"/>
          </a:xfrm>
        </p:grpSpPr>
        <p:sp>
          <p:nvSpPr>
            <p:cNvPr id="930" name="Rectangle 9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32" name="Group 9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36" name="Straight Connector 9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3" name="Rectangle 9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5" name="Rectangle 9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45" name="Group 944"/>
          <p:cNvGrpSpPr/>
          <p:nvPr/>
        </p:nvGrpSpPr>
        <p:grpSpPr>
          <a:xfrm>
            <a:off x="1789949" y="2466304"/>
            <a:ext cx="721037" cy="444217"/>
            <a:chOff x="1926169" y="1632181"/>
            <a:chExt cx="540854" cy="333210"/>
          </a:xfrm>
        </p:grpSpPr>
        <p:sp>
          <p:nvSpPr>
            <p:cNvPr id="946" name="Rectangle 9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48" name="Group 9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52" name="Straight Connector 9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Connector 9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Connector 9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Connector 9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9" name="Rectangle 9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1" name="Rectangle 9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61" name="Group 960"/>
          <p:cNvGrpSpPr/>
          <p:nvPr/>
        </p:nvGrpSpPr>
        <p:grpSpPr>
          <a:xfrm>
            <a:off x="1067227" y="2057007"/>
            <a:ext cx="721037" cy="444217"/>
            <a:chOff x="1926169" y="1632181"/>
            <a:chExt cx="540854" cy="333210"/>
          </a:xfrm>
        </p:grpSpPr>
        <p:sp>
          <p:nvSpPr>
            <p:cNvPr id="962" name="Rectangle 9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64" name="Group 9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68" name="Straight Connector 9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Connector 9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Connector 9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Connector 9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Connector 9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Connector 9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Connector 9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Connector 9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5" name="Rectangle 9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7" name="Rectangle 9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77" name="Group 976"/>
          <p:cNvGrpSpPr/>
          <p:nvPr/>
        </p:nvGrpSpPr>
        <p:grpSpPr>
          <a:xfrm>
            <a:off x="1789949" y="2057007"/>
            <a:ext cx="721037" cy="444217"/>
            <a:chOff x="1926169" y="1632181"/>
            <a:chExt cx="540854" cy="333210"/>
          </a:xfrm>
        </p:grpSpPr>
        <p:sp>
          <p:nvSpPr>
            <p:cNvPr id="978" name="Rectangle 9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80" name="Group 9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84" name="Straight Connector 9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Connector 9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Connector 9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Connector 9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Connector 9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Connector 9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1" name="Rectangle 9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3" name="Rectangle 9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93" name="Group 992"/>
          <p:cNvGrpSpPr/>
          <p:nvPr/>
        </p:nvGrpSpPr>
        <p:grpSpPr>
          <a:xfrm>
            <a:off x="1067227" y="1647710"/>
            <a:ext cx="721037" cy="444217"/>
            <a:chOff x="1926169" y="1632181"/>
            <a:chExt cx="540854" cy="333210"/>
          </a:xfrm>
        </p:grpSpPr>
        <p:sp>
          <p:nvSpPr>
            <p:cNvPr id="994" name="Rectangle 9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96" name="Group 9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00" name="Straight Connector 9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7" name="Rectangle 9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9" name="Rectangle 9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09" name="Group 1008"/>
          <p:cNvGrpSpPr/>
          <p:nvPr/>
        </p:nvGrpSpPr>
        <p:grpSpPr>
          <a:xfrm>
            <a:off x="1789949" y="1647710"/>
            <a:ext cx="721037" cy="444217"/>
            <a:chOff x="1926169" y="1632181"/>
            <a:chExt cx="540854" cy="333210"/>
          </a:xfrm>
        </p:grpSpPr>
        <p:sp>
          <p:nvSpPr>
            <p:cNvPr id="1010" name="Rectangle 10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12" name="Group 10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16" name="Straight Connector 10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3" name="Rectangle 10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5" name="Rectangle 10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3248687" y="2875601"/>
            <a:ext cx="721037" cy="444217"/>
            <a:chOff x="1926169" y="1632181"/>
            <a:chExt cx="540854" cy="333210"/>
          </a:xfrm>
        </p:grpSpPr>
        <p:sp>
          <p:nvSpPr>
            <p:cNvPr id="1026" name="Rectangle 10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7" name="Rectangle 10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28" name="Group 10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32" name="Straight Connector 10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9" name="Rectangle 10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1" name="Rectangle 10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41" name="Group 1040"/>
          <p:cNvGrpSpPr/>
          <p:nvPr/>
        </p:nvGrpSpPr>
        <p:grpSpPr>
          <a:xfrm>
            <a:off x="3971409" y="2875601"/>
            <a:ext cx="721037" cy="444217"/>
            <a:chOff x="1926169" y="1632181"/>
            <a:chExt cx="540854" cy="333210"/>
          </a:xfrm>
        </p:grpSpPr>
        <p:sp>
          <p:nvSpPr>
            <p:cNvPr id="1042" name="Rectangle 10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4" name="Group 10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48" name="Straight Connector 10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5" name="Rectangle 10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7" name="Rectangle 10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57" name="Group 1056"/>
          <p:cNvGrpSpPr/>
          <p:nvPr/>
        </p:nvGrpSpPr>
        <p:grpSpPr>
          <a:xfrm>
            <a:off x="3248687" y="2466304"/>
            <a:ext cx="721037" cy="444217"/>
            <a:chOff x="1926169" y="1632181"/>
            <a:chExt cx="540854" cy="333210"/>
          </a:xfrm>
        </p:grpSpPr>
        <p:sp>
          <p:nvSpPr>
            <p:cNvPr id="1058" name="Rectangle 10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64" name="Straight Connector 10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Rectangle 10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3" name="Rectangle 10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73" name="Group 1072"/>
          <p:cNvGrpSpPr/>
          <p:nvPr/>
        </p:nvGrpSpPr>
        <p:grpSpPr>
          <a:xfrm>
            <a:off x="3971409" y="2466304"/>
            <a:ext cx="721037" cy="444217"/>
            <a:chOff x="1926169" y="1632181"/>
            <a:chExt cx="540854" cy="333210"/>
          </a:xfrm>
        </p:grpSpPr>
        <p:sp>
          <p:nvSpPr>
            <p:cNvPr id="1074" name="Rectangle 10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76" name="Group 10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80" name="Straight Connector 10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7" name="Rectangle 10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9" name="Rectangle 10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89" name="Group 1088"/>
          <p:cNvGrpSpPr/>
          <p:nvPr/>
        </p:nvGrpSpPr>
        <p:grpSpPr>
          <a:xfrm>
            <a:off x="3248687" y="2057007"/>
            <a:ext cx="721037" cy="444217"/>
            <a:chOff x="1926169" y="1632181"/>
            <a:chExt cx="540854" cy="333210"/>
          </a:xfrm>
        </p:grpSpPr>
        <p:sp>
          <p:nvSpPr>
            <p:cNvPr id="1090" name="Rectangle 10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92" name="Group 10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96" name="Straight Connector 10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3" name="Rectangle 10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5" name="Rectangle 10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05" name="Group 1104"/>
          <p:cNvGrpSpPr/>
          <p:nvPr/>
        </p:nvGrpSpPr>
        <p:grpSpPr>
          <a:xfrm>
            <a:off x="3971409" y="2057007"/>
            <a:ext cx="721037" cy="444217"/>
            <a:chOff x="1926169" y="1632181"/>
            <a:chExt cx="540854" cy="333210"/>
          </a:xfrm>
        </p:grpSpPr>
        <p:sp>
          <p:nvSpPr>
            <p:cNvPr id="1106" name="Rectangle 11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12" name="Straight Connector 11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Rectangle 11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1" name="Rectangle 11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21" name="Group 1120"/>
          <p:cNvGrpSpPr/>
          <p:nvPr/>
        </p:nvGrpSpPr>
        <p:grpSpPr>
          <a:xfrm>
            <a:off x="3248687" y="1647710"/>
            <a:ext cx="721037" cy="444217"/>
            <a:chOff x="1926169" y="1632181"/>
            <a:chExt cx="540854" cy="333210"/>
          </a:xfrm>
        </p:grpSpPr>
        <p:sp>
          <p:nvSpPr>
            <p:cNvPr id="1122" name="Rectangle 11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24" name="Group 11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28" name="Straight Connector 11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5" name="Rectangle 11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7" name="Rectangle 11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37" name="Group 1136"/>
          <p:cNvGrpSpPr/>
          <p:nvPr/>
        </p:nvGrpSpPr>
        <p:grpSpPr>
          <a:xfrm>
            <a:off x="3971409" y="1647710"/>
            <a:ext cx="721037" cy="444217"/>
            <a:chOff x="1926169" y="1632181"/>
            <a:chExt cx="540854" cy="333210"/>
          </a:xfrm>
        </p:grpSpPr>
        <p:sp>
          <p:nvSpPr>
            <p:cNvPr id="1138" name="Rectangle 113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40" name="Group 113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44" name="Straight Connector 114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1" name="Rectangle 114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2" name="Rectangle 114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3" name="Rectangle 114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53" name="Group 1152"/>
          <p:cNvGrpSpPr/>
          <p:nvPr/>
        </p:nvGrpSpPr>
        <p:grpSpPr>
          <a:xfrm>
            <a:off x="5385105" y="2875601"/>
            <a:ext cx="721037" cy="444217"/>
            <a:chOff x="1926169" y="1632181"/>
            <a:chExt cx="540854" cy="333210"/>
          </a:xfrm>
        </p:grpSpPr>
        <p:sp>
          <p:nvSpPr>
            <p:cNvPr id="1154" name="Rectangle 115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56" name="Group 115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60" name="Straight Connector 115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Connector 116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Connector 116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Connector 116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Connector 116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7" name="Rectangle 115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9" name="Rectangle 115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69" name="Group 1168"/>
          <p:cNvGrpSpPr/>
          <p:nvPr/>
        </p:nvGrpSpPr>
        <p:grpSpPr>
          <a:xfrm>
            <a:off x="6107827" y="2875601"/>
            <a:ext cx="721037" cy="444217"/>
            <a:chOff x="1926169" y="1632181"/>
            <a:chExt cx="540854" cy="333210"/>
          </a:xfrm>
        </p:grpSpPr>
        <p:sp>
          <p:nvSpPr>
            <p:cNvPr id="1170" name="Rectangle 116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72" name="Group 117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76" name="Straight Connector 117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Straight Connector 117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8" name="Straight Connector 117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Straight Connector 117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Straight Connector 117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Straight Connector 118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Connector 118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Connector 118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3" name="Rectangle 117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4" name="Rectangle 117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85" name="Group 1184"/>
          <p:cNvGrpSpPr/>
          <p:nvPr/>
        </p:nvGrpSpPr>
        <p:grpSpPr>
          <a:xfrm>
            <a:off x="5385105" y="2466304"/>
            <a:ext cx="721037" cy="444217"/>
            <a:chOff x="1926169" y="1632181"/>
            <a:chExt cx="540854" cy="333210"/>
          </a:xfrm>
        </p:grpSpPr>
        <p:sp>
          <p:nvSpPr>
            <p:cNvPr id="1186" name="Rectangle 1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88" name="Group 1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92" name="Straight Connector 119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9" name="Rectangle 1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0" name="Rectangle 1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01" name="Group 1200"/>
          <p:cNvGrpSpPr/>
          <p:nvPr/>
        </p:nvGrpSpPr>
        <p:grpSpPr>
          <a:xfrm>
            <a:off x="6107827" y="2466304"/>
            <a:ext cx="721037" cy="444217"/>
            <a:chOff x="1926169" y="1632181"/>
            <a:chExt cx="540854" cy="333210"/>
          </a:xfrm>
        </p:grpSpPr>
        <p:sp>
          <p:nvSpPr>
            <p:cNvPr id="1202" name="Rectangle 120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04" name="Group 120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08" name="Straight Connector 120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Straight Connector 121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Straight Connector 121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Straight Connector 121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Straight Connector 121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Straight Connector 121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Straight Connector 121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5" name="Rectangle 120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17" name="Group 1216"/>
          <p:cNvGrpSpPr/>
          <p:nvPr/>
        </p:nvGrpSpPr>
        <p:grpSpPr>
          <a:xfrm>
            <a:off x="5385105" y="2057007"/>
            <a:ext cx="721037" cy="444217"/>
            <a:chOff x="1926169" y="1632181"/>
            <a:chExt cx="540854" cy="333210"/>
          </a:xfrm>
        </p:grpSpPr>
        <p:sp>
          <p:nvSpPr>
            <p:cNvPr id="1218" name="Rectangle 121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20" name="Group 121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24" name="Straight Connector 122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Straight Connector 122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Straight Connector 122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Straight Connector 122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Straight Connector 122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0" name="Straight Connector 122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2" name="Straight Connector 123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1" name="Rectangle 122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2" name="Rectangle 122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33" name="Group 1232"/>
          <p:cNvGrpSpPr/>
          <p:nvPr/>
        </p:nvGrpSpPr>
        <p:grpSpPr>
          <a:xfrm>
            <a:off x="6107827" y="2057007"/>
            <a:ext cx="721037" cy="444217"/>
            <a:chOff x="1926169" y="1632181"/>
            <a:chExt cx="540854" cy="333210"/>
          </a:xfrm>
        </p:grpSpPr>
        <p:sp>
          <p:nvSpPr>
            <p:cNvPr id="1234" name="Rectangle 123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36" name="Group 123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40" name="Straight Connector 123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Connector 124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5" name="Straight Connector 124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6" name="Straight Connector 124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Straight Connector 124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Straight Connector 124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7" name="Rectangle 123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8" name="Rectangle 123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49" name="Group 1248"/>
          <p:cNvGrpSpPr/>
          <p:nvPr/>
        </p:nvGrpSpPr>
        <p:grpSpPr>
          <a:xfrm>
            <a:off x="5385105" y="1647710"/>
            <a:ext cx="721037" cy="444217"/>
            <a:chOff x="1926169" y="1632181"/>
            <a:chExt cx="540854" cy="333210"/>
          </a:xfrm>
        </p:grpSpPr>
        <p:sp>
          <p:nvSpPr>
            <p:cNvPr id="1250" name="Rectangle 124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52" name="Group 125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56" name="Straight Connector 12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Straight Connector 12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Straight Connector 12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Straight Connector 12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Straight Connector 12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Straight Connector 12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Straight Connector 12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Straight Connector 12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3" name="Rectangle 125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65" name="Group 1264"/>
          <p:cNvGrpSpPr/>
          <p:nvPr/>
        </p:nvGrpSpPr>
        <p:grpSpPr>
          <a:xfrm>
            <a:off x="6107827" y="1647710"/>
            <a:ext cx="721037" cy="444217"/>
            <a:chOff x="1926169" y="1632181"/>
            <a:chExt cx="540854" cy="333210"/>
          </a:xfrm>
        </p:grpSpPr>
        <p:sp>
          <p:nvSpPr>
            <p:cNvPr id="1266" name="Rectangle 126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68" name="Group 126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72" name="Straight Connector 127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3" name="Straight Connector 127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9" name="Rectangle 126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0" name="Rectangle 126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81" name="Group 1280"/>
          <p:cNvGrpSpPr/>
          <p:nvPr/>
        </p:nvGrpSpPr>
        <p:grpSpPr>
          <a:xfrm>
            <a:off x="7530027" y="2875601"/>
            <a:ext cx="721037" cy="444217"/>
            <a:chOff x="1926169" y="1632181"/>
            <a:chExt cx="540854" cy="333210"/>
          </a:xfrm>
        </p:grpSpPr>
        <p:sp>
          <p:nvSpPr>
            <p:cNvPr id="1282" name="Rectangle 128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84" name="Group 128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88" name="Straight Connector 128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3" name="Straight Connector 129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4" name="Straight Connector 129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5" name="Rectangle 128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6" name="Rectangle 128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97" name="Group 1296"/>
          <p:cNvGrpSpPr/>
          <p:nvPr/>
        </p:nvGrpSpPr>
        <p:grpSpPr>
          <a:xfrm>
            <a:off x="8252749" y="2875601"/>
            <a:ext cx="721037" cy="444217"/>
            <a:chOff x="1926169" y="1632181"/>
            <a:chExt cx="540854" cy="333210"/>
          </a:xfrm>
        </p:grpSpPr>
        <p:sp>
          <p:nvSpPr>
            <p:cNvPr id="1298" name="Rectangle 12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04" name="Straight Connector 13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Straight Connector 13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7" name="Straight Connector 13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8" name="Straight Connector 13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9" name="Straight Connector 13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0" name="Straight Connector 13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1" name="Straight Connector 13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2" name="Straight Connector 13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1" name="Rectangle 13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2" name="Rectangle 13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13" name="Group 1312"/>
          <p:cNvGrpSpPr/>
          <p:nvPr/>
        </p:nvGrpSpPr>
        <p:grpSpPr>
          <a:xfrm>
            <a:off x="7530027" y="2466304"/>
            <a:ext cx="721037" cy="444217"/>
            <a:chOff x="1926169" y="1632181"/>
            <a:chExt cx="540854" cy="333210"/>
          </a:xfrm>
        </p:grpSpPr>
        <p:sp>
          <p:nvSpPr>
            <p:cNvPr id="1314" name="Rectangle 13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16" name="Group 13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20" name="Straight Connector 13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1" name="Straight Connector 13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2" name="Straight Connector 13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3" name="Straight Connector 13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4" name="Straight Connector 13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5" name="Straight Connector 13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7" name="Rectangle 13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9" name="Rectangle 13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29" name="Group 1328"/>
          <p:cNvGrpSpPr/>
          <p:nvPr/>
        </p:nvGrpSpPr>
        <p:grpSpPr>
          <a:xfrm>
            <a:off x="8252749" y="2466304"/>
            <a:ext cx="721037" cy="444217"/>
            <a:chOff x="1926169" y="1632181"/>
            <a:chExt cx="540854" cy="333210"/>
          </a:xfrm>
        </p:grpSpPr>
        <p:sp>
          <p:nvSpPr>
            <p:cNvPr id="1330" name="Rectangle 13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32" name="Group 13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36" name="Straight Connector 13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Straight Connector 13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8" name="Straight Connector 13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9" name="Straight Connector 13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0" name="Straight Connector 13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1" name="Straight Connector 13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2" name="Straight Connector 13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3" name="Straight Connector 13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4" name="Straight Connector 13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3" name="Rectangle 13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4" name="Rectangle 13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45" name="Group 1344"/>
          <p:cNvGrpSpPr/>
          <p:nvPr/>
        </p:nvGrpSpPr>
        <p:grpSpPr>
          <a:xfrm>
            <a:off x="7530027" y="2057007"/>
            <a:ext cx="721037" cy="444217"/>
            <a:chOff x="1926169" y="1632181"/>
            <a:chExt cx="540854" cy="333210"/>
          </a:xfrm>
        </p:grpSpPr>
        <p:sp>
          <p:nvSpPr>
            <p:cNvPr id="1346" name="Rectangle 13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48" name="Group 13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52" name="Straight Connector 13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4" name="Straight Connector 13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Straight Connector 13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8" name="Straight Connector 13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9" name="Straight Connector 13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0" name="Straight Connector 13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9" name="Rectangle 13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0" name="Rectangle 13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61" name="Group 1360"/>
          <p:cNvGrpSpPr/>
          <p:nvPr/>
        </p:nvGrpSpPr>
        <p:grpSpPr>
          <a:xfrm>
            <a:off x="8252749" y="2057007"/>
            <a:ext cx="721037" cy="444217"/>
            <a:chOff x="1926169" y="1632181"/>
            <a:chExt cx="540854" cy="333210"/>
          </a:xfrm>
        </p:grpSpPr>
        <p:sp>
          <p:nvSpPr>
            <p:cNvPr id="1362" name="Rectangle 13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64" name="Group 13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68" name="Straight Connector 13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0" name="Straight Connector 13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Straight Connector 13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2" name="Straight Connector 13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3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5" name="Rectangle 13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6" name="Rectangle 13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77" name="Group 1376"/>
          <p:cNvGrpSpPr/>
          <p:nvPr/>
        </p:nvGrpSpPr>
        <p:grpSpPr>
          <a:xfrm>
            <a:off x="7530027" y="1647710"/>
            <a:ext cx="721037" cy="444217"/>
            <a:chOff x="1926169" y="1632181"/>
            <a:chExt cx="540854" cy="333210"/>
          </a:xfrm>
        </p:grpSpPr>
        <p:sp>
          <p:nvSpPr>
            <p:cNvPr id="1378" name="Rectangle 13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80" name="Group 13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84" name="Straight Connector 13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1" name="Rectangle 13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2" name="Rectangle 13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8252749" y="1647710"/>
            <a:ext cx="721037" cy="444217"/>
            <a:chOff x="1926169" y="1632181"/>
            <a:chExt cx="540854" cy="333210"/>
          </a:xfrm>
        </p:grpSpPr>
        <p:sp>
          <p:nvSpPr>
            <p:cNvPr id="1394" name="Rectangle 13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96" name="Group 13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00" name="Straight Connector 13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Straight Connector 14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2" name="Straight Connector 14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3" name="Straight Connector 14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4" name="Straight Connector 14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5" name="Straight Connector 14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6" name="Straight Connector 14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7" name="Straight Connector 14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8" name="Straight Connector 14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7" name="Rectangle 13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9" name="Rectangle 13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09" name="Group 1408"/>
          <p:cNvGrpSpPr/>
          <p:nvPr/>
        </p:nvGrpSpPr>
        <p:grpSpPr>
          <a:xfrm>
            <a:off x="9674949" y="2875601"/>
            <a:ext cx="721037" cy="444217"/>
            <a:chOff x="1926169" y="1632181"/>
            <a:chExt cx="540854" cy="333210"/>
          </a:xfrm>
        </p:grpSpPr>
        <p:sp>
          <p:nvSpPr>
            <p:cNvPr id="1410" name="Rectangle 14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12" name="Group 14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16" name="Straight Connector 14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4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4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9" name="Straight Connector 14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0" name="Straight Connector 14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1" name="Straight Connector 14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4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4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4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3" name="Rectangle 14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4" name="Rectangle 14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5" name="Rectangle 14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25" name="Group 1424"/>
          <p:cNvGrpSpPr/>
          <p:nvPr/>
        </p:nvGrpSpPr>
        <p:grpSpPr>
          <a:xfrm>
            <a:off x="10397671" y="2875601"/>
            <a:ext cx="721037" cy="444217"/>
            <a:chOff x="1926169" y="1632181"/>
            <a:chExt cx="540854" cy="333210"/>
          </a:xfrm>
        </p:grpSpPr>
        <p:sp>
          <p:nvSpPr>
            <p:cNvPr id="1426" name="Rectangle 14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28" name="Group 14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32" name="Straight Connector 14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3" name="Straight Connector 14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4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4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4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Straight Connector 14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" name="Straight Connector 14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Straight Connector 14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9" name="Rectangle 14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0" name="Rectangle 14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1" name="Rectangle 14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41" name="Group 1440"/>
          <p:cNvGrpSpPr/>
          <p:nvPr/>
        </p:nvGrpSpPr>
        <p:grpSpPr>
          <a:xfrm>
            <a:off x="9674949" y="2466304"/>
            <a:ext cx="721037" cy="444217"/>
            <a:chOff x="1926169" y="1632181"/>
            <a:chExt cx="540854" cy="333210"/>
          </a:xfrm>
        </p:grpSpPr>
        <p:sp>
          <p:nvSpPr>
            <p:cNvPr id="1442" name="Rectangle 14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44" name="Group 14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48" name="Straight Connector 14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4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4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4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Straight Connector 14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" name="Straight Connector 14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5" name="Rectangle 14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6" name="Rectangle 14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7" name="Rectangle 14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57" name="Group 1456"/>
          <p:cNvGrpSpPr/>
          <p:nvPr/>
        </p:nvGrpSpPr>
        <p:grpSpPr>
          <a:xfrm>
            <a:off x="10397671" y="2466304"/>
            <a:ext cx="721037" cy="444217"/>
            <a:chOff x="1926169" y="1632181"/>
            <a:chExt cx="540854" cy="333210"/>
          </a:xfrm>
        </p:grpSpPr>
        <p:sp>
          <p:nvSpPr>
            <p:cNvPr id="1458" name="Rectangle 14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60" name="Group 14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64" name="Straight Connector 14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4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4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7" name="Straight Connector 14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8" name="Straight Connector 14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9" name="Straight Connector 14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4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4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4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1" name="Rectangle 14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2" name="Rectangle 14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3" name="Rectangle 14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73" name="Group 1472"/>
          <p:cNvGrpSpPr/>
          <p:nvPr/>
        </p:nvGrpSpPr>
        <p:grpSpPr>
          <a:xfrm>
            <a:off x="9674949" y="2057007"/>
            <a:ext cx="721037" cy="444217"/>
            <a:chOff x="1926169" y="1632181"/>
            <a:chExt cx="540854" cy="333210"/>
          </a:xfrm>
        </p:grpSpPr>
        <p:sp>
          <p:nvSpPr>
            <p:cNvPr id="1474" name="Rectangle 14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76" name="Group 14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80" name="Straight Connector 14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1" name="Straight Connector 14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4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5" name="Straight Connector 14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Straight Connector 14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7" name="Straight Connector 14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4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7" name="Rectangle 14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9" name="Rectangle 14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397671" y="2057007"/>
            <a:ext cx="721037" cy="444217"/>
            <a:chOff x="1926169" y="1632181"/>
            <a:chExt cx="540854" cy="333210"/>
          </a:xfrm>
        </p:grpSpPr>
        <p:sp>
          <p:nvSpPr>
            <p:cNvPr id="1490" name="Rectangle 14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96" name="Straight Connector 14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7" name="Straight Connector 14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3" name="Rectangle 14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4" name="Rectangle 14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5" name="Rectangle 14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05" name="Group 1504"/>
          <p:cNvGrpSpPr/>
          <p:nvPr/>
        </p:nvGrpSpPr>
        <p:grpSpPr>
          <a:xfrm>
            <a:off x="9674949" y="1647710"/>
            <a:ext cx="721037" cy="444217"/>
            <a:chOff x="1926169" y="1632181"/>
            <a:chExt cx="540854" cy="333210"/>
          </a:xfrm>
        </p:grpSpPr>
        <p:sp>
          <p:nvSpPr>
            <p:cNvPr id="1506" name="Rectangle 15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07" name="Rectangle 15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8" name="Group 15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12" name="Straight Connector 15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3" name="Straight Connector 15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4" name="Straight Connector 15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5" name="Straight Connector 15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6" name="Straight Connector 15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Straight Connector 15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5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5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5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9" name="Rectangle 15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0" name="Rectangle 15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1" name="Rectangle 15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21" name="Group 1520"/>
          <p:cNvGrpSpPr/>
          <p:nvPr/>
        </p:nvGrpSpPr>
        <p:grpSpPr>
          <a:xfrm>
            <a:off x="10397671" y="1647710"/>
            <a:ext cx="721037" cy="444217"/>
            <a:chOff x="1926169" y="1632181"/>
            <a:chExt cx="540854" cy="333210"/>
          </a:xfrm>
        </p:grpSpPr>
        <p:sp>
          <p:nvSpPr>
            <p:cNvPr id="1522" name="Rectangle 15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3" name="Rectangle 15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24" name="Group 15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28" name="Straight Connector 15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5" name="Straight Connector 15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5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5" name="Rectangle 15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6" name="Rectangle 15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7" name="Rectangle 15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37" name="Rectangle 1536"/>
          <p:cNvSpPr/>
          <p:nvPr/>
        </p:nvSpPr>
        <p:spPr>
          <a:xfrm rot="5400000">
            <a:off x="1589144" y="2871156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8" name="Rectangle 1537"/>
          <p:cNvSpPr/>
          <p:nvPr/>
        </p:nvSpPr>
        <p:spPr>
          <a:xfrm rot="5400000">
            <a:off x="3779602" y="2873060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9" name="Rectangle 1538"/>
          <p:cNvSpPr/>
          <p:nvPr/>
        </p:nvSpPr>
        <p:spPr>
          <a:xfrm rot="5400000">
            <a:off x="5926403" y="287496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0" name="Rectangle 1539"/>
          <p:cNvSpPr/>
          <p:nvPr/>
        </p:nvSpPr>
        <p:spPr>
          <a:xfrm rot="5400000">
            <a:off x="8073204" y="287686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1" name="Rectangle 1540"/>
          <p:cNvSpPr/>
          <p:nvPr/>
        </p:nvSpPr>
        <p:spPr>
          <a:xfrm rot="5400000">
            <a:off x="10220005" y="2878771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782" name="Group 781"/>
          <p:cNvGrpSpPr/>
          <p:nvPr/>
        </p:nvGrpSpPr>
        <p:grpSpPr>
          <a:xfrm>
            <a:off x="9660261" y="4536918"/>
            <a:ext cx="721037" cy="444217"/>
            <a:chOff x="1926169" y="1632181"/>
            <a:chExt cx="540854" cy="333210"/>
          </a:xfrm>
        </p:grpSpPr>
        <p:sp>
          <p:nvSpPr>
            <p:cNvPr id="783" name="Rectangle 7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85" name="Group 7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89" name="Straight Connector 7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6" name="Rectangle 7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7" name="Rectangle 7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8" name="Rectangle 7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7" name="TextBox 1546"/>
          <p:cNvSpPr txBox="1"/>
          <p:nvPr/>
        </p:nvSpPr>
        <p:spPr>
          <a:xfrm>
            <a:off x="983110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526" name="Group 525"/>
          <p:cNvGrpSpPr/>
          <p:nvPr/>
        </p:nvGrpSpPr>
        <p:grpSpPr>
          <a:xfrm>
            <a:off x="5370418" y="4536918"/>
            <a:ext cx="721037" cy="444217"/>
            <a:chOff x="1926169" y="1632181"/>
            <a:chExt cx="540854" cy="333210"/>
          </a:xfrm>
        </p:grpSpPr>
        <p:sp>
          <p:nvSpPr>
            <p:cNvPr id="527" name="Rectangle 52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29" name="Group 52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33" name="Straight Connector 53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0" name="Rectangle 52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2" name="Rectangle 53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54" name="Group 653"/>
          <p:cNvGrpSpPr/>
          <p:nvPr/>
        </p:nvGrpSpPr>
        <p:grpSpPr>
          <a:xfrm>
            <a:off x="7515340" y="4536918"/>
            <a:ext cx="721037" cy="444217"/>
            <a:chOff x="1926169" y="1632181"/>
            <a:chExt cx="540854" cy="333210"/>
          </a:xfrm>
        </p:grpSpPr>
        <p:sp>
          <p:nvSpPr>
            <p:cNvPr id="655" name="Rectangle 65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57" name="Group 65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61" name="Straight Connector 66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9" name="Rectangle 65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60" name="Rectangle 65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5" name="TextBox 1544"/>
          <p:cNvSpPr txBox="1"/>
          <p:nvPr/>
        </p:nvSpPr>
        <p:spPr>
          <a:xfrm>
            <a:off x="5518986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6" name="TextBox 1545"/>
          <p:cNvSpPr txBox="1"/>
          <p:nvPr/>
        </p:nvSpPr>
        <p:spPr>
          <a:xfrm>
            <a:off x="768341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1052539" y="4536918"/>
            <a:ext cx="721037" cy="444217"/>
            <a:chOff x="1926169" y="1632181"/>
            <a:chExt cx="540854" cy="333210"/>
          </a:xfrm>
        </p:grpSpPr>
        <p:sp>
          <p:nvSpPr>
            <p:cNvPr id="271" name="Rectangle 2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73" name="Group 2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77" name="Straight Connector 2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Rectangle 2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98" name="Group 397"/>
          <p:cNvGrpSpPr/>
          <p:nvPr/>
        </p:nvGrpSpPr>
        <p:grpSpPr>
          <a:xfrm>
            <a:off x="3233999" y="4536918"/>
            <a:ext cx="721037" cy="444217"/>
            <a:chOff x="1926169" y="1632181"/>
            <a:chExt cx="540854" cy="333210"/>
          </a:xfrm>
        </p:grpSpPr>
        <p:sp>
          <p:nvSpPr>
            <p:cNvPr id="399" name="Rectangle 3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01" name="Group 4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" name="Straight Connector 4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" name="Rectangle 4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3" name="TextBox 1542"/>
          <p:cNvSpPr txBox="1"/>
          <p:nvPr/>
        </p:nvSpPr>
        <p:spPr>
          <a:xfrm>
            <a:off x="1207098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4" name="TextBox 1543"/>
          <p:cNvSpPr txBox="1"/>
          <p:nvPr/>
        </p:nvSpPr>
        <p:spPr>
          <a:xfrm>
            <a:off x="338040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8" name="TextBox 1547"/>
          <p:cNvSpPr txBox="1"/>
          <p:nvPr/>
        </p:nvSpPr>
        <p:spPr>
          <a:xfrm>
            <a:off x="2289297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9" name="TextBox 1548"/>
          <p:cNvSpPr txBox="1"/>
          <p:nvPr/>
        </p:nvSpPr>
        <p:spPr>
          <a:xfrm>
            <a:off x="4474315" y="331023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0" name="TextBox 1549"/>
          <p:cNvSpPr txBox="1"/>
          <p:nvPr/>
        </p:nvSpPr>
        <p:spPr>
          <a:xfrm>
            <a:off x="6616650" y="331831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1" name="TextBox 1550"/>
          <p:cNvSpPr txBox="1"/>
          <p:nvPr/>
        </p:nvSpPr>
        <p:spPr>
          <a:xfrm>
            <a:off x="8766244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2" name="TextBox 1551"/>
          <p:cNvSpPr txBox="1"/>
          <p:nvPr/>
        </p:nvSpPr>
        <p:spPr>
          <a:xfrm>
            <a:off x="10915838" y="333336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2" name="Rectangle 891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3" name="Rectangle 892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4" name="Rectangle 893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5" name="Rectangle 894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6" name="Rectangle 895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58" name="Thought Bubble: Cloud 1557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59" name="Thought Bubble: Cloud 1558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0" name="Thought Bubble: Cloud 1559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1" name="Thought Bubble: Cloud 1560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2" name="Thought Bubble: Cloud 1561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4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694E-6 3.11394E-6 L 0.0485 0.057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926E-6 9.07853E-8 C 0.05732 0.00045 0.09587 0.04925 0.08949 0.1298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198E-6 -4.21698E-6 L 0.04851 0.0574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946E-6 9.07853E-8 C 0.05732 0.00045 0.09587 0.04925 0.08948 0.1298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88E-6 -4.21698E-6 L 0.0485 0.0574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032E-7 9.07853E-8 C 0.05731 0.00045 0.09586 0.04925 0.08948 0.1298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733E-6 4.00363E-6 L 0.04851 0.0574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178E-8 9.07853E-8 C 0.05731 0.00045 0.09586 0.04925 0.08948 0.1298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92E-6 -4.21698E-6 L 0.04851 0.0574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449E-6 9.07853E-8 C 0.05731 0.00045 0.09586 0.04925 0.08948 0.12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8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1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35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6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8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1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6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8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8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8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96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8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14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8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32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8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8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8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8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86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8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04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8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12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2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8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8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36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8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44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52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6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68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3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71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4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77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8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83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6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9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920"/>
                            </p:stCondLst>
                            <p:childTnLst>
                              <p:par>
                                <p:cTn id="2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3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6" dur="3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3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950"/>
                            </p:stCondLst>
                            <p:childTnLst>
                              <p:par>
                                <p:cTn id="2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3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4" dur="3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3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7980"/>
                            </p:stCondLst>
                            <p:childTnLst>
                              <p:par>
                                <p:cTn id="2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3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2" dur="3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3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8010"/>
                            </p:stCondLst>
                            <p:childTnLst>
                              <p:par>
                                <p:cTn id="2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3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0" dur="3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3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8040"/>
                            </p:stCondLst>
                            <p:childTnLst>
                              <p:par>
                                <p:cTn id="2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3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3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3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807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3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81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13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3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16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819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822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3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25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3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8280"/>
                            </p:stCondLst>
                            <p:childTnLst>
                              <p:par>
                                <p:cTn id="3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310"/>
                            </p:stCondLst>
                            <p:childTnLst>
                              <p:par>
                                <p:cTn id="3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3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340"/>
                            </p:stCondLst>
                            <p:childTnLst>
                              <p:par>
                                <p:cTn id="3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3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8370"/>
                            </p:stCondLst>
                            <p:childTnLst>
                              <p:par>
                                <p:cTn id="3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3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840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3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43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3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46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3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849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3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52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3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55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3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58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3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861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3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864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3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670"/>
                            </p:stCondLst>
                            <p:childTnLst>
                              <p:par>
                                <p:cTn id="3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3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70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730"/>
                            </p:stCondLst>
                            <p:childTnLst>
                              <p:par>
                                <p:cTn id="3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3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760"/>
                            </p:stCondLst>
                            <p:childTnLst>
                              <p:par>
                                <p:cTn id="3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3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790"/>
                            </p:stCondLst>
                            <p:childTnLst>
                              <p:par>
                                <p:cTn id="3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82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3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50"/>
                            </p:stCondLst>
                            <p:childTnLst>
                              <p:par>
                                <p:cTn id="3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3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880"/>
                            </p:stCondLst>
                            <p:childTnLst>
                              <p:par>
                                <p:cTn id="3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910"/>
                            </p:stCondLst>
                            <p:childTnLst>
                              <p:par>
                                <p:cTn id="3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3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40"/>
                            </p:stCondLst>
                            <p:childTnLst>
                              <p:par>
                                <p:cTn id="3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3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97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9000"/>
                            </p:stCondLst>
                            <p:childTnLst>
                              <p:par>
                                <p:cTn id="4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3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03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3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906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090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120"/>
                            </p:stCondLst>
                            <p:childTnLst>
                              <p:par>
                                <p:cTn id="4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3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50"/>
                            </p:stCondLst>
                            <p:childTnLst>
                              <p:par>
                                <p:cTn id="4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3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18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3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210"/>
                            </p:stCondLst>
                            <p:childTnLst>
                              <p:par>
                                <p:cTn id="4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3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9240"/>
                            </p:stCondLst>
                            <p:childTnLst>
                              <p:par>
                                <p:cTn id="4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3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114" grpId="0" animBg="1"/>
      <p:bldP spid="114" grpId="1" animBg="1"/>
      <p:bldP spid="116" grpId="0" animBg="1"/>
      <p:bldP spid="117" grpId="0" animBg="1"/>
      <p:bldP spid="118" grpId="0" animBg="1"/>
      <p:bldP spid="178" grpId="0"/>
      <p:bldP spid="202" grpId="0" animBg="1"/>
      <p:bldP spid="203" grpId="0" animBg="1"/>
      <p:bldP spid="204" grpId="0" animBg="1"/>
      <p:bldP spid="211" grpId="0" animBg="1"/>
      <p:bldP spid="212" grpId="0" animBg="1"/>
      <p:bldP spid="213" grpId="0" animBg="1"/>
      <p:bldP spid="220" grpId="0" animBg="1"/>
      <p:bldP spid="221" grpId="0" animBg="1"/>
      <p:bldP spid="222" grpId="0" animBg="1"/>
      <p:bldP spid="229" grpId="0" animBg="1"/>
      <p:bldP spid="230" grpId="0" animBg="1"/>
      <p:bldP spid="231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4" grpId="0" animBg="1"/>
      <p:bldP spid="144" grpId="1" animBg="1"/>
      <p:bldP spid="1537" grpId="0" animBg="1"/>
      <p:bldP spid="1538" grpId="0" animBg="1"/>
      <p:bldP spid="1539" grpId="0" animBg="1"/>
      <p:bldP spid="1540" grpId="0" animBg="1"/>
      <p:bldP spid="1541" grpId="0" animBg="1"/>
      <p:bldP spid="1547" grpId="0"/>
      <p:bldP spid="1545" grpId="0"/>
      <p:bldP spid="1546" grpId="0"/>
      <p:bldP spid="1543" grpId="0"/>
      <p:bldP spid="1544" grpId="0"/>
      <p:bldP spid="1548" grpId="0"/>
      <p:bldP spid="1549" grpId="0"/>
      <p:bldP spid="1550" grpId="0"/>
      <p:bldP spid="1551" grpId="0"/>
      <p:bldP spid="15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Containers and VMs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7207" y="2268571"/>
            <a:ext cx="11580757" cy="451275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Host OS - Hardware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610379" y="2532641"/>
            <a:ext cx="11174415" cy="3758667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112335" y="2782209"/>
            <a:ext cx="646929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813551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#1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35694" y="3040203"/>
            <a:ext cx="5993551" cy="2169005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5842039" y="3081255"/>
            <a:ext cx="1027637" cy="575611"/>
            <a:chOff x="990600" y="3101836"/>
            <a:chExt cx="838200" cy="469501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67" name="Rectangle 16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931139" y="3081275"/>
            <a:ext cx="1027637" cy="575611"/>
            <a:chOff x="990600" y="3101836"/>
            <a:chExt cx="838200" cy="469501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0" name="Rectangle 16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8020239" y="3081255"/>
            <a:ext cx="1027637" cy="575611"/>
            <a:chOff x="990600" y="3101836"/>
            <a:chExt cx="838200" cy="469501"/>
          </a:xfrm>
        </p:grpSpPr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3" name="Rectangle 17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9109339" y="3081313"/>
            <a:ext cx="1027637" cy="575611"/>
            <a:chOff x="990600" y="3101836"/>
            <a:chExt cx="838200" cy="469501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6" name="Rectangle 17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0198439" y="3081333"/>
            <a:ext cx="1027637" cy="575611"/>
            <a:chOff x="990600" y="3101836"/>
            <a:chExt cx="838200" cy="469501"/>
          </a:xfrm>
        </p:grpSpPr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842039" y="3633684"/>
            <a:ext cx="1027637" cy="575611"/>
            <a:chOff x="990600" y="3101836"/>
            <a:chExt cx="838200" cy="469501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31139" y="3633703"/>
            <a:ext cx="1027637" cy="575611"/>
            <a:chOff x="990600" y="3101836"/>
            <a:chExt cx="838200" cy="469501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5" name="Rectangle 184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020239" y="3633723"/>
            <a:ext cx="1027637" cy="575611"/>
            <a:chOff x="990600" y="3101836"/>
            <a:chExt cx="838200" cy="469501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109339" y="3633743"/>
            <a:ext cx="1027637" cy="575611"/>
            <a:chOff x="990600" y="3101836"/>
            <a:chExt cx="838200" cy="469501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1" name="Rectangle 190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0198439" y="3633761"/>
            <a:ext cx="1027637" cy="575611"/>
            <a:chOff x="990600" y="3101836"/>
            <a:chExt cx="838200" cy="469501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4" name="Rectangle 193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5842039" y="4186112"/>
            <a:ext cx="1027637" cy="575611"/>
            <a:chOff x="990600" y="3101836"/>
            <a:chExt cx="838200" cy="469501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6931139" y="4186132"/>
            <a:ext cx="1027637" cy="575611"/>
            <a:chOff x="990600" y="3101836"/>
            <a:chExt cx="838200" cy="469501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0" name="Rectangle 19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8020239" y="4186152"/>
            <a:ext cx="1027637" cy="575611"/>
            <a:chOff x="990600" y="3101836"/>
            <a:chExt cx="838200" cy="469501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3" name="Rectangle 20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09339" y="4186171"/>
            <a:ext cx="1027637" cy="575611"/>
            <a:chOff x="990600" y="3101836"/>
            <a:chExt cx="838200" cy="469501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6" name="Rectangle 20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0198439" y="4186191"/>
            <a:ext cx="1027637" cy="575611"/>
            <a:chOff x="990600" y="3101836"/>
            <a:chExt cx="838200" cy="469501"/>
          </a:xfrm>
        </p:grpSpPr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9" name="Rectangle 20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2955170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#2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</p:spTree>
    <p:extLst>
      <p:ext uri="{BB962C8B-B14F-4D97-AF65-F5344CB8AC3E}">
        <p14:creationId xmlns:p14="http://schemas.microsoft.com/office/powerpoint/2010/main" val="24285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164" grpId="0" animBg="1"/>
      <p:bldP spid="2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9306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69306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69306" y="4918623"/>
            <a:ext cx="4403391" cy="440339"/>
          </a:xfrm>
          <a:prstGeom prst="rect">
            <a:avLst/>
          </a:prstGeom>
          <a:solidFill>
            <a:srgbClr val="FFB9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Hypervisor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192959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92959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2959" y="4918623"/>
            <a:ext cx="4403391" cy="440339"/>
          </a:xfrm>
          <a:prstGeom prst="rect">
            <a:avLst/>
          </a:prstGeom>
          <a:solidFill>
            <a:srgbClr val="5C2D9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Docker Engine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307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7885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8840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69307" y="1758543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  <a:endParaRPr lang="en-US" sz="16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76697" y="1758540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186970" y="1758543"/>
            <a:ext cx="985727" cy="725264"/>
          </a:xfrm>
          <a:prstGeom prst="rect">
            <a:avLst/>
          </a:prstGeom>
          <a:solidFill>
            <a:srgbClr val="505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64983" y="333916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470931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86970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192960" y="4633698"/>
            <a:ext cx="1051920" cy="276289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74390" y="4633698"/>
            <a:ext cx="3221959" cy="284925"/>
          </a:xfrm>
          <a:prstGeom prst="rect">
            <a:avLst/>
          </a:prstGeom>
          <a:solidFill>
            <a:srgbClr val="505050">
              <a:lumMod val="85000"/>
            </a:srgbClr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192959" y="3321316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841236" y="332563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74392" y="3321314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907547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522729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55883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650195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183351" y="332131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105178" y="722451"/>
            <a:ext cx="4766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3625"/>
            <a:r>
              <a:rPr lang="en-US" sz="3200" dirty="0">
                <a:solidFill>
                  <a:schemeClr val="bg1"/>
                </a:solidFill>
                <a:latin typeface="Segoe UI"/>
              </a:rPr>
              <a:t>Containers are isolated, but share OS and, where appropriate, bins/libraries</a:t>
            </a:r>
          </a:p>
        </p:txBody>
      </p:sp>
    </p:spTree>
    <p:extLst>
      <p:ext uri="{BB962C8B-B14F-4D97-AF65-F5344CB8AC3E}">
        <p14:creationId xmlns:p14="http://schemas.microsoft.com/office/powerpoint/2010/main" val="5417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1200</Words>
  <Application>Microsoft Office PowerPoint</Application>
  <PresentationFormat>Widescreen</PresentationFormat>
  <Paragraphs>478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Arial</vt:lpstr>
      <vt:lpstr>Arial Bold</vt:lpstr>
      <vt:lpstr>Calibri</vt:lpstr>
      <vt:lpstr>Helvetica</vt:lpstr>
      <vt:lpstr>Lucida Console</vt:lpstr>
      <vt:lpstr>Segoe UI</vt:lpstr>
      <vt:lpstr>Segoe UI Light</vt:lpstr>
      <vt:lpstr>wf_segoe-ui_light</vt:lpstr>
      <vt:lpstr>Wingdings</vt:lpstr>
      <vt:lpstr>Visual Studio Live! Redmond 2016</vt:lpstr>
      <vt:lpstr>5-50002_Ignite_Breakout_Template</vt:lpstr>
      <vt:lpstr>Office Theme</vt:lpstr>
      <vt:lpstr>Evolving Service Costs Amortization </vt:lpstr>
      <vt:lpstr>Amortizing Costs An evolution, revolution, or circle of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Containers and VMs</vt:lpstr>
      <vt:lpstr>PowerPoint Presentation</vt:lpstr>
      <vt:lpstr>Instancing Multiple Copies</vt:lpstr>
      <vt:lpstr>PowerPoint Presentation</vt:lpstr>
      <vt:lpstr>Load Balancing &amp; Fault Tolerance</vt:lpstr>
      <vt:lpstr>Distribution</vt:lpstr>
      <vt:lpstr>Container Workflow</vt:lpstr>
      <vt:lpstr>Container Workflow</vt:lpstr>
      <vt:lpstr>PowerPoint Presentation</vt:lpstr>
      <vt:lpstr>PowerPoint Presentation</vt:lpstr>
      <vt:lpstr>Docker Tools for Visual Studio</vt:lpstr>
      <vt:lpstr>Visual Studio Code</vt:lpstr>
      <vt:lpstr>Container OS Targeting</vt:lpstr>
      <vt:lpstr>.NET OS Targeting w/Containers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Evolving Service Costs Amortization</dc:title>
  <dc:creator>Steve Lasker</dc:creator>
  <cp:lastModifiedBy>Steve Lasker</cp:lastModifiedBy>
  <cp:revision>8</cp:revision>
  <dcterms:created xsi:type="dcterms:W3CDTF">2016-10-17T16:01:06Z</dcterms:created>
  <dcterms:modified xsi:type="dcterms:W3CDTF">2016-10-21T15:29:03Z</dcterms:modified>
</cp:coreProperties>
</file>